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40" r:id="rId2"/>
  </p:sldMasterIdLst>
  <p:notesMasterIdLst>
    <p:notesMasterId r:id="rId49"/>
  </p:notesMasterIdLst>
  <p:sldIdLst>
    <p:sldId id="256" r:id="rId3"/>
    <p:sldId id="257" r:id="rId4"/>
    <p:sldId id="356" r:id="rId5"/>
    <p:sldId id="340" r:id="rId6"/>
    <p:sldId id="288" r:id="rId7"/>
    <p:sldId id="289" r:id="rId8"/>
    <p:sldId id="357" r:id="rId9"/>
    <p:sldId id="327" r:id="rId10"/>
    <p:sldId id="260" r:id="rId11"/>
    <p:sldId id="290" r:id="rId12"/>
    <p:sldId id="344" r:id="rId13"/>
    <p:sldId id="342" r:id="rId14"/>
    <p:sldId id="304" r:id="rId15"/>
    <p:sldId id="328" r:id="rId16"/>
    <p:sldId id="345" r:id="rId17"/>
    <p:sldId id="261" r:id="rId18"/>
    <p:sldId id="291" r:id="rId19"/>
    <p:sldId id="292" r:id="rId20"/>
    <p:sldId id="346" r:id="rId21"/>
    <p:sldId id="381" r:id="rId22"/>
    <p:sldId id="372" r:id="rId23"/>
    <p:sldId id="373" r:id="rId24"/>
    <p:sldId id="382" r:id="rId25"/>
    <p:sldId id="383" r:id="rId26"/>
    <p:sldId id="377" r:id="rId27"/>
    <p:sldId id="378" r:id="rId28"/>
    <p:sldId id="379" r:id="rId29"/>
    <p:sldId id="347" r:id="rId30"/>
    <p:sldId id="384" r:id="rId31"/>
    <p:sldId id="385" r:id="rId32"/>
    <p:sldId id="386" r:id="rId33"/>
    <p:sldId id="387" r:id="rId34"/>
    <p:sldId id="354" r:id="rId35"/>
    <p:sldId id="334" r:id="rId36"/>
    <p:sldId id="349" r:id="rId37"/>
    <p:sldId id="355" r:id="rId38"/>
    <p:sldId id="391" r:id="rId39"/>
    <p:sldId id="380" r:id="rId40"/>
    <p:sldId id="362" r:id="rId41"/>
    <p:sldId id="341" r:id="rId42"/>
    <p:sldId id="363" r:id="rId43"/>
    <p:sldId id="367" r:id="rId44"/>
    <p:sldId id="366" r:id="rId45"/>
    <p:sldId id="371" r:id="rId46"/>
    <p:sldId id="390" r:id="rId47"/>
    <p:sldId id="392" r:id="rId4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배달의민족 한나체 Pro" panose="020B0600000101010101" pitchFamily="50" charset="-127"/>
      <p:regular r:id="rId55"/>
    </p:embeddedFont>
    <p:embeddedFont>
      <p:font typeface="Wingdings 2" panose="05020102010507070707" pitchFamily="18" charset="2"/>
      <p:regular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배달의민족 한나체 Air" panose="020B0600000101010101" pitchFamily="50" charset="-127"/>
      <p:regular r:id="rId59"/>
    </p:embeddedFont>
    <p:embeddedFont>
      <p:font typeface="배달의민족 도현" panose="020B0600000101010101" pitchFamily="50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BC7EC"/>
    <a:srgbClr val="DFA740"/>
    <a:srgbClr val="B2B2B2"/>
    <a:srgbClr val="DDDDDD"/>
    <a:srgbClr val="FFFFFF"/>
    <a:srgbClr val="0CBADC"/>
    <a:srgbClr val="101016"/>
    <a:srgbClr val="0E6B80"/>
    <a:srgbClr val="0F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7" autoAdjust="0"/>
    <p:restoredTop sz="77956" autoAdjust="0"/>
  </p:normalViewPr>
  <p:slideViewPr>
    <p:cSldViewPr>
      <p:cViewPr varScale="1">
        <p:scale>
          <a:sx n="86" d="100"/>
          <a:sy n="86" d="100"/>
        </p:scale>
        <p:origin x="47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054C7-A39C-4F50-9910-C8DD9B24457B}" type="pres">
      <dgm:prSet presAssocID="{120240B0-37BE-4CCA-B55A-A424AD2B0B21}" presName="ellipse" presStyleLbl="trBgShp" presStyleIdx="0" presStyleCnt="1" custScaleX="100000" custLinFactNeighborX="1717" custLinFactNeighborY="287"/>
      <dgm:spPr/>
    </dgm:pt>
    <dgm:pt modelId="{7C47C1E0-5DEB-4359-93D3-8A627BE6B537}" type="pres">
      <dgm:prSet presAssocID="{120240B0-37BE-4CCA-B55A-A424AD2B0B21}" presName="arrow1" presStyleLbl="fgShp" presStyleIdx="0" presStyleCnt="1" custScaleX="791064" custScaleY="138838" custLinFactNeighborX="4468" custLinFactNeighborY="51157"/>
      <dgm:spPr>
        <a:prstGeom prst="rect">
          <a:avLst/>
        </a:prstGeom>
        <a:noFill/>
        <a:ln>
          <a:noFill/>
        </a:ln>
      </dgm:spPr>
    </dgm:pt>
    <dgm:pt modelId="{96F02420-B4F0-4C5B-8041-8DAEFB9A608C}" type="pres">
      <dgm:prSet presAssocID="{120240B0-37BE-4CCA-B55A-A424AD2B0B21}" presName="rectangle" presStyleLbl="revTx" presStyleIdx="0" presStyleCnt="1" custScaleX="148851" custLinFactNeighborX="3617" custLinFactNeighborY="-93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9C89A2-4CD2-41CD-9570-769BA6D430EF}" type="pres">
      <dgm:prSet presAssocID="{89504558-3D46-4950-9465-477B19E6E78E}" presName="item2" presStyleLbl="node1" presStyleIdx="1" presStyleCnt="3" custLinFactNeighborX="41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E5240-F008-438B-AD58-1195A692FCD4}" type="pres">
      <dgm:prSet presAssocID="{6E9D5DD7-A284-485C-BAF2-811E0FE7B287}" presName="item3" presStyleLbl="node1" presStyleIdx="2" presStyleCnt="3" custLinFactNeighborX="4127" custLinFactNeighborY="8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1A7AA-4EFE-4957-8E93-8ACD5CA124DD}" type="pres">
      <dgm:prSet presAssocID="{120240B0-37BE-4CCA-B55A-A424AD2B0B21}" presName="funnel" presStyleLbl="trAlignAcc1" presStyleIdx="0" presStyleCnt="1" custLinFactNeighborX="1247" custLinFactNeighborY="-326"/>
      <dgm:spPr/>
    </dgm:pt>
  </dgm:ptLst>
  <dgm:cxnLst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>
    <a:solidFill>
      <a:schemeClr val="bg1"/>
    </a:solidFill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69416A3-3FCB-4D7D-9863-4FFD56320141}" type="presOf" srcId="{5278465A-9698-4780-9209-1494E05AB355}" destId="{BCA79404-F3B6-40F4-B009-5B6EC3058A67}" srcOrd="0" destOrd="0" presId="urn:microsoft.com/office/officeart/2005/8/layout/bProcess3"/>
    <dgm:cxn modelId="{A420FE49-E10C-4B8F-855D-165ABEE663EA}" type="presOf" srcId="{5278465A-9698-4780-9209-1494E05AB355}" destId="{3416E474-5325-45CD-9753-B69A48759D62}" srcOrd="1" destOrd="0" presId="urn:microsoft.com/office/officeart/2005/8/layout/bProcess3"/>
    <dgm:cxn modelId="{89104EA8-7336-43A4-BA91-D490DF508297}" type="presOf" srcId="{BE259B64-F260-4AD1-9F16-FED6F3B5B9EC}" destId="{AD45548B-580F-49E1-877E-CFBC27607480}" srcOrd="0" destOrd="0" presId="urn:microsoft.com/office/officeart/2005/8/layout/bProcess3"/>
    <dgm:cxn modelId="{D9BFAB64-701F-4736-B3FB-D48E52FEBF5A}" type="presOf" srcId="{F27D70FE-37C1-48B7-841A-B2BE7507C83C}" destId="{68C1F0CF-EE9B-4D83-BA20-E4218C41A67C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616E4CF-7533-4F19-8291-6ED1D43099BA}" type="presOf" srcId="{EA26920D-CD50-4406-8FF9-CF5C4ED99F8A}" destId="{A048E0F2-7420-4BB2-81DF-D6B07FCE9825}" srcOrd="0" destOrd="0" presId="urn:microsoft.com/office/officeart/2005/8/layout/bProcess3"/>
    <dgm:cxn modelId="{78F61900-1C58-49BD-B6C5-F6A81EDF0FBA}" type="presOf" srcId="{A48E7ACD-695C-45BF-9D40-20BF355E6A05}" destId="{4258BAB0-FBF4-49CF-B4E3-3ECF4110C1B8}" srcOrd="0" destOrd="0" presId="urn:microsoft.com/office/officeart/2005/8/layout/bProcess3"/>
    <dgm:cxn modelId="{17B2635C-85D5-4EBB-8FB4-818FEC3E5E62}" type="presOf" srcId="{002D058C-0E6C-4248-B324-B4771D015659}" destId="{B919A46E-E10E-4676-AB33-462E69534337}" srcOrd="0" destOrd="0" presId="urn:microsoft.com/office/officeart/2005/8/layout/bProcess3"/>
    <dgm:cxn modelId="{E4DD8211-3353-4209-8D92-553F6C9D87B2}" type="presOf" srcId="{A8CC029D-8F96-48E8-B614-6A72A2753BF2}" destId="{D43A9753-3136-41FC-8A6E-0031597BB5A9}" srcOrd="0" destOrd="0" presId="urn:microsoft.com/office/officeart/2005/8/layout/bProcess3"/>
    <dgm:cxn modelId="{836C90C7-48A3-42A8-B837-20A150D76271}" type="presOf" srcId="{3A4E202C-9F9F-4547-9C4A-9E8CCA383AE2}" destId="{470F6FFF-533E-4DCC-A3B9-5EEC0C53A70C}" srcOrd="1" destOrd="0" presId="urn:microsoft.com/office/officeart/2005/8/layout/bProcess3"/>
    <dgm:cxn modelId="{D409A8EC-9091-417D-BC49-AC1DEEF41CF8}" type="presOf" srcId="{23995C39-C9D1-46BA-98DC-6A4E232480BC}" destId="{296F2DDA-20CB-4DE6-96A1-E6F7F52C975C}" srcOrd="0" destOrd="0" presId="urn:microsoft.com/office/officeart/2005/8/layout/bProcess3"/>
    <dgm:cxn modelId="{37FCC26F-598E-4D9F-91FF-7CF7F0BF7E77}" type="presOf" srcId="{3A4E202C-9F9F-4547-9C4A-9E8CCA383AE2}" destId="{0896178F-20DA-4169-9A6A-55AFB95610B4}" srcOrd="0" destOrd="0" presId="urn:microsoft.com/office/officeart/2005/8/layout/bProcess3"/>
    <dgm:cxn modelId="{F3B242BD-7304-46B9-B3D3-11FDF2231382}" type="presOf" srcId="{F27D70FE-37C1-48B7-841A-B2BE7507C83C}" destId="{1160046E-E375-4E9F-BE32-DDCEF0647D22}" srcOrd="1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C2D4AFEA-689A-4548-82D7-6514CE18AFF2}" type="presOf" srcId="{DBD899D0-3323-4E0E-ADAA-6C4D9DA1CC07}" destId="{F7655C28-947C-4C85-8039-B1464FFEBFE3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111EA6DB-30E5-4FD4-A2EB-1F8D18373274}" type="presOf" srcId="{A8CC029D-8F96-48E8-B614-6A72A2753BF2}" destId="{B949A6C5-64B5-4134-9A71-E5601DEA6668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155B765F-467A-4A93-8CD5-258EB996AF29}" type="presOf" srcId="{DBD899D0-3323-4E0E-ADAA-6C4D9DA1CC07}" destId="{442ACDE3-ABB2-4FEC-8F30-0A0727C0ABF1}" srcOrd="1" destOrd="0" presId="urn:microsoft.com/office/officeart/2005/8/layout/bProcess3"/>
    <dgm:cxn modelId="{88C7E1D8-F5BF-4F2B-AAA5-F7A4D15B5BDE}" type="presOf" srcId="{797214D6-5D35-42A2-8D66-A8928A66EE5A}" destId="{4217FC4B-4D63-4729-8D47-3FA776DAD10D}" srcOrd="1" destOrd="0" presId="urn:microsoft.com/office/officeart/2005/8/layout/bProcess3"/>
    <dgm:cxn modelId="{995EBDAB-4CB1-465D-8105-102CB262AC83}" type="presOf" srcId="{7EA388BB-C55B-4705-B1A8-C726CA93CDD6}" destId="{F6364AA3-CD4E-4EDA-A0A4-3C02BF50A683}" srcOrd="0" destOrd="0" presId="urn:microsoft.com/office/officeart/2005/8/layout/bProcess3"/>
    <dgm:cxn modelId="{1EB711EB-A487-4ACF-B05E-EEE5368CFCD6}" type="presOf" srcId="{64B7044C-C751-4BC2-8EB8-6F0A5828CAF0}" destId="{28CA22D3-05B2-48A5-A749-B15B59C1B352}" srcOrd="0" destOrd="0" presId="urn:microsoft.com/office/officeart/2005/8/layout/bProcess3"/>
    <dgm:cxn modelId="{832D315B-A7B9-43FA-951A-1536FC652245}" type="presOf" srcId="{50A14E10-394B-4A16-8840-3FF19BFE51A7}" destId="{89172825-F34B-4771-9088-171A6F106361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E1E15CD2-71F4-4181-B6FF-F88A78D404C4}" type="presOf" srcId="{797214D6-5D35-42A2-8D66-A8928A66EE5A}" destId="{4AD3A5CA-AAB3-48E1-B52F-C792214828EA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124AB0AC-3B69-47C8-B47C-ADADAD387D17}" type="presParOf" srcId="{B919A46E-E10E-4676-AB33-462E69534337}" destId="{F6364AA3-CD4E-4EDA-A0A4-3C02BF50A683}" srcOrd="0" destOrd="0" presId="urn:microsoft.com/office/officeart/2005/8/layout/bProcess3"/>
    <dgm:cxn modelId="{3EC58C3B-17C3-476C-B5E0-D9E16BBEB5EB}" type="presParOf" srcId="{B919A46E-E10E-4676-AB33-462E69534337}" destId="{F7655C28-947C-4C85-8039-B1464FFEBFE3}" srcOrd="1" destOrd="0" presId="urn:microsoft.com/office/officeart/2005/8/layout/bProcess3"/>
    <dgm:cxn modelId="{B65C4A10-5C16-48ED-9400-4A28502CD081}" type="presParOf" srcId="{F7655C28-947C-4C85-8039-B1464FFEBFE3}" destId="{442ACDE3-ABB2-4FEC-8F30-0A0727C0ABF1}" srcOrd="0" destOrd="0" presId="urn:microsoft.com/office/officeart/2005/8/layout/bProcess3"/>
    <dgm:cxn modelId="{67786EAC-88F7-4A26-BE79-27AEDB85482B}" type="presParOf" srcId="{B919A46E-E10E-4676-AB33-462E69534337}" destId="{28CA22D3-05B2-48A5-A749-B15B59C1B352}" srcOrd="2" destOrd="0" presId="urn:microsoft.com/office/officeart/2005/8/layout/bProcess3"/>
    <dgm:cxn modelId="{AC846980-111B-48D1-B802-7BE9B25A017D}" type="presParOf" srcId="{B919A46E-E10E-4676-AB33-462E69534337}" destId="{68C1F0CF-EE9B-4D83-BA20-E4218C41A67C}" srcOrd="3" destOrd="0" presId="urn:microsoft.com/office/officeart/2005/8/layout/bProcess3"/>
    <dgm:cxn modelId="{3B124701-B964-4E31-ABB9-21CE0F436837}" type="presParOf" srcId="{68C1F0CF-EE9B-4D83-BA20-E4218C41A67C}" destId="{1160046E-E375-4E9F-BE32-DDCEF0647D22}" srcOrd="0" destOrd="0" presId="urn:microsoft.com/office/officeart/2005/8/layout/bProcess3"/>
    <dgm:cxn modelId="{6656FE68-5DF5-49B5-BEEE-58CCA34033FC}" type="presParOf" srcId="{B919A46E-E10E-4676-AB33-462E69534337}" destId="{296F2DDA-20CB-4DE6-96A1-E6F7F52C975C}" srcOrd="4" destOrd="0" presId="urn:microsoft.com/office/officeart/2005/8/layout/bProcess3"/>
    <dgm:cxn modelId="{41E7E14C-2435-42EF-A49B-774A15F6263D}" type="presParOf" srcId="{B919A46E-E10E-4676-AB33-462E69534337}" destId="{D43A9753-3136-41FC-8A6E-0031597BB5A9}" srcOrd="5" destOrd="0" presId="urn:microsoft.com/office/officeart/2005/8/layout/bProcess3"/>
    <dgm:cxn modelId="{46A512A0-ACB2-467B-971B-3E778F38DC61}" type="presParOf" srcId="{D43A9753-3136-41FC-8A6E-0031597BB5A9}" destId="{B949A6C5-64B5-4134-9A71-E5601DEA6668}" srcOrd="0" destOrd="0" presId="urn:microsoft.com/office/officeart/2005/8/layout/bProcess3"/>
    <dgm:cxn modelId="{4A81F244-0C25-474F-8BFA-B400B2BA06A7}" type="presParOf" srcId="{B919A46E-E10E-4676-AB33-462E69534337}" destId="{4258BAB0-FBF4-49CF-B4E3-3ECF4110C1B8}" srcOrd="6" destOrd="0" presId="urn:microsoft.com/office/officeart/2005/8/layout/bProcess3"/>
    <dgm:cxn modelId="{30610489-F2F9-4F1D-A780-17F5D69A19B2}" type="presParOf" srcId="{B919A46E-E10E-4676-AB33-462E69534337}" destId="{0896178F-20DA-4169-9A6A-55AFB95610B4}" srcOrd="7" destOrd="0" presId="urn:microsoft.com/office/officeart/2005/8/layout/bProcess3"/>
    <dgm:cxn modelId="{500E8103-D715-44A3-B1BC-1163BC9E5CC0}" type="presParOf" srcId="{0896178F-20DA-4169-9A6A-55AFB95610B4}" destId="{470F6FFF-533E-4DCC-A3B9-5EEC0C53A70C}" srcOrd="0" destOrd="0" presId="urn:microsoft.com/office/officeart/2005/8/layout/bProcess3"/>
    <dgm:cxn modelId="{188BF57F-F1EF-4AF0-8762-99C874ABB235}" type="presParOf" srcId="{B919A46E-E10E-4676-AB33-462E69534337}" destId="{AD45548B-580F-49E1-877E-CFBC27607480}" srcOrd="8" destOrd="0" presId="urn:microsoft.com/office/officeart/2005/8/layout/bProcess3"/>
    <dgm:cxn modelId="{1CCBA610-BA32-4ED9-87BA-89D5E25680EA}" type="presParOf" srcId="{B919A46E-E10E-4676-AB33-462E69534337}" destId="{4AD3A5CA-AAB3-48E1-B52F-C792214828EA}" srcOrd="9" destOrd="0" presId="urn:microsoft.com/office/officeart/2005/8/layout/bProcess3"/>
    <dgm:cxn modelId="{7A667966-C9EC-4342-92AC-0F053DD8DC65}" type="presParOf" srcId="{4AD3A5CA-AAB3-48E1-B52F-C792214828EA}" destId="{4217FC4B-4D63-4729-8D47-3FA776DAD10D}" srcOrd="0" destOrd="0" presId="urn:microsoft.com/office/officeart/2005/8/layout/bProcess3"/>
    <dgm:cxn modelId="{92DD7CD3-AF8C-45C1-A442-FACCB4DD9BAE}" type="presParOf" srcId="{B919A46E-E10E-4676-AB33-462E69534337}" destId="{A048E0F2-7420-4BB2-81DF-D6B07FCE9825}" srcOrd="10" destOrd="0" presId="urn:microsoft.com/office/officeart/2005/8/layout/bProcess3"/>
    <dgm:cxn modelId="{0D32066C-24FB-4763-B8EF-71277457A17F}" type="presParOf" srcId="{B919A46E-E10E-4676-AB33-462E69534337}" destId="{BCA79404-F3B6-40F4-B009-5B6EC3058A67}" srcOrd="11" destOrd="0" presId="urn:microsoft.com/office/officeart/2005/8/layout/bProcess3"/>
    <dgm:cxn modelId="{CCD15D33-FECF-4FC6-B4F4-34D6A237B3AD}" type="presParOf" srcId="{BCA79404-F3B6-40F4-B009-5B6EC3058A67}" destId="{3416E474-5325-45CD-9753-B69A48759D62}" srcOrd="0" destOrd="0" presId="urn:microsoft.com/office/officeart/2005/8/layout/bProcess3"/>
    <dgm:cxn modelId="{80408A7F-368C-453E-B4C3-F4A7724E150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0E65B-9BCE-4439-B08E-DDA16BFB53C7}" type="pres">
      <dgm:prSet presAssocID="{D0C72C50-945A-4277-AEBA-C58D1A64F1C5}" presName="parTxOnly" presStyleLbl="node1" presStyleIdx="0" presStyleCnt="4" custScaleX="119267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X="162334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X="16883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X="14138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Word2Vec </a:t>
          </a:r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 </a:t>
          </a:r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계산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EC8300-D1BA-4A7A-9E54-B4F3702D5BF7}">
      <dgm:prSet/>
      <dgm:spPr/>
      <dgm:t>
        <a:bodyPr anchor="ctr"/>
        <a:lstStyle/>
        <a:p>
          <a:pPr latinLnBrk="1"/>
          <a:r>
            <a: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CRM(Context Relation Matrix) </a:t>
          </a:r>
        </a:p>
        <a:p>
          <a:pPr latinLnBrk="1"/>
          <a:r>
            <a:rPr lang="ko-KR" altLang="en-US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ko-KR" altLang="en-US" dirty="0"/>
        </a:p>
      </dgm:t>
    </dgm:pt>
    <dgm:pt modelId="{346147CA-E1D7-42A3-B4BE-E21064A40C92}" type="parTrans" cxnId="{277B5B4E-DBBF-4AD5-8F76-159F84B32714}">
      <dgm:prSet/>
      <dgm:spPr/>
      <dgm:t>
        <a:bodyPr/>
        <a:lstStyle/>
        <a:p>
          <a:pPr latinLnBrk="1"/>
          <a:endParaRPr lang="ko-KR" altLang="en-US"/>
        </a:p>
      </dgm:t>
    </dgm:pt>
    <dgm:pt modelId="{93DE8423-DA28-4AF6-87B5-6DEA0984F1B4}" type="sibTrans" cxnId="{277B5B4E-DBBF-4AD5-8F76-159F84B32714}">
      <dgm:prSet/>
      <dgm:spPr/>
      <dgm:t>
        <a:bodyPr/>
        <a:lstStyle/>
        <a:p>
          <a:pPr latinLnBrk="1"/>
          <a:endParaRPr lang="ko-KR" altLang="en-US"/>
        </a:p>
      </dgm:t>
    </dgm:pt>
    <dgm:pt modelId="{3439446A-DF4B-4A3A-8A1C-40C65C8BE051}">
      <dgm:prSet/>
      <dgm:spPr/>
      <dgm:t>
        <a:bodyPr/>
        <a:lstStyle/>
        <a:p>
          <a:pPr latinLnBrk="1"/>
          <a:r>
            <a: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 </a:t>
          </a:r>
          <a:r>
            <a:rPr lang="ko-KR" altLang="en-US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와</a:t>
          </a:r>
          <a:r>
            <a: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Word2Vec </a:t>
          </a:r>
          <a:r>
            <a:rPr lang="ko-KR" altLang="en-US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조인</a:t>
          </a:r>
          <a:endParaRPr lang="ko-KR" alt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ABE40E7-E3B0-4447-AF61-84D80658EC15}" type="parTrans" cxnId="{19F95CBB-CE90-4330-9C44-EE242684D48B}">
      <dgm:prSet/>
      <dgm:spPr/>
      <dgm:t>
        <a:bodyPr/>
        <a:lstStyle/>
        <a:p>
          <a:pPr latinLnBrk="1"/>
          <a:endParaRPr lang="ko-KR" altLang="en-US"/>
        </a:p>
      </dgm:t>
    </dgm:pt>
    <dgm:pt modelId="{6099B83E-DE1D-41FE-87A9-FBD4C77CCEC3}" type="sibTrans" cxnId="{19F95CBB-CE90-4330-9C44-EE242684D48B}">
      <dgm:prSet/>
      <dgm:spPr/>
      <dgm:t>
        <a:bodyPr/>
        <a:lstStyle/>
        <a:p>
          <a:pPr latinLnBrk="1"/>
          <a:endParaRPr lang="ko-KR" altLang="en-US"/>
        </a:p>
      </dgm:t>
    </dgm:pt>
    <dgm:pt modelId="{B6FB1400-B646-442D-8E8C-31AE48D51901}" type="pres">
      <dgm:prSet presAssocID="{55699EF6-2E61-4077-AD60-718588C50027}" presName="linearFlow" presStyleCnt="0">
        <dgm:presLayoutVars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2629EE-DF16-4136-B58E-598F83A750A0}" type="pres">
      <dgm:prSet presAssocID="{D0C72C50-945A-4277-AEBA-C58D1A64F1C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9D764-C851-455C-A385-1FA05DB8CF3E}" type="pres">
      <dgm:prSet presAssocID="{77FDB357-8332-4045-9EC0-1CEA7C99484E}" presName="sibTrans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0D8EA54-B89C-423C-B3D8-4CCA9FD74501}" type="pres">
      <dgm:prSet presAssocID="{77FDB357-8332-4045-9EC0-1CEA7C99484E}" presName="connectorText" presStyleLbl="sibTrans2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C08D188-40BE-4A73-8EE5-DD9D2F8F8682}" type="pres">
      <dgm:prSet presAssocID="{D54136DB-F0E1-42E0-B8D1-D472812CAA1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7D20B4-26CF-4A6B-A391-BECE5803922D}" type="pres">
      <dgm:prSet presAssocID="{A56DBCC0-A390-4E5C-8C56-2422A49815D4}" presName="sibTrans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11D6DDA-BAA6-4EC1-A5F1-92CDEA8D8C60}" type="pres">
      <dgm:prSet presAssocID="{A56DBCC0-A390-4E5C-8C56-2422A49815D4}" presName="connectorText" presStyleLbl="sibTrans2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F6047A03-1F10-48DA-97A8-0C04D69D1B91}" type="pres">
      <dgm:prSet presAssocID="{5E9C73D3-8AEA-49E3-85B2-8509D523BF5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0B081A-7474-4536-AE0B-16218C3F8A33}" type="pres">
      <dgm:prSet presAssocID="{14C7B53B-5C0B-4779-B093-FB74218D8E1A}" presName="sibTrans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21815AD-A8BA-486F-BB9F-121E27691D50}" type="pres">
      <dgm:prSet presAssocID="{14C7B53B-5C0B-4779-B093-FB74218D8E1A}" presName="connectorText" presStyleLbl="sibTrans2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A15DE22-06B1-4FEA-BBA4-A9145EDDAD46}" type="pres">
      <dgm:prSet presAssocID="{3439446A-DF4B-4A3A-8A1C-40C65C8BE05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047D52-59C9-43F0-A835-E6643AAD8AD5}" type="pres">
      <dgm:prSet presAssocID="{6099B83E-DE1D-41FE-87A9-FBD4C77CCEC3}" presName="sibTrans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B3708FD-9410-4F61-8E0B-04963C32D6C2}" type="pres">
      <dgm:prSet presAssocID="{6099B83E-DE1D-41FE-87A9-FBD4C77CCEC3}" presName="connectorText" presStyleLbl="sibTrans2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8BB2983-27F3-4794-99B9-6B1CBBD13810}" type="pres">
      <dgm:prSet presAssocID="{77EC8300-D1BA-4A7A-9E54-B4F3702D5B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544B2EC4-24DF-4DB1-A7E3-2EC80CB352BF}" type="presOf" srcId="{77FDB357-8332-4045-9EC0-1CEA7C99484E}" destId="{4EB9D764-C851-455C-A385-1FA05DB8CF3E}" srcOrd="0" destOrd="0" presId="urn:microsoft.com/office/officeart/2005/8/layout/process2"/>
    <dgm:cxn modelId="{55DD00F0-DD1B-4910-AB3A-6DF417C05A57}" type="presOf" srcId="{14C7B53B-5C0B-4779-B093-FB74218D8E1A}" destId="{B10B081A-7474-4536-AE0B-16218C3F8A33}" srcOrd="0" destOrd="0" presId="urn:microsoft.com/office/officeart/2005/8/layout/process2"/>
    <dgm:cxn modelId="{E269D4AB-85B2-4985-B4FE-F0E7306163FE}" type="presOf" srcId="{6099B83E-DE1D-41FE-87A9-FBD4C77CCEC3}" destId="{74047D52-59C9-43F0-A835-E6643AAD8AD5}" srcOrd="0" destOrd="0" presId="urn:microsoft.com/office/officeart/2005/8/layout/process2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FEC183E2-D3FC-4D13-9D31-F9850F5F3EAF}" type="presOf" srcId="{6099B83E-DE1D-41FE-87A9-FBD4C77CCEC3}" destId="{9B3708FD-9410-4F61-8E0B-04963C32D6C2}" srcOrd="1" destOrd="0" presId="urn:microsoft.com/office/officeart/2005/8/layout/process2"/>
    <dgm:cxn modelId="{B55CEF64-5231-4FE2-93D7-2A5E391D30A9}" type="presOf" srcId="{14C7B53B-5C0B-4779-B093-FB74218D8E1A}" destId="{621815AD-A8BA-486F-BB9F-121E27691D50}" srcOrd="1" destOrd="0" presId="urn:microsoft.com/office/officeart/2005/8/layout/process2"/>
    <dgm:cxn modelId="{E3BD6E4F-A1A8-4E4D-9A18-53AB359BEE30}" type="presOf" srcId="{D54136DB-F0E1-42E0-B8D1-D472812CAA11}" destId="{2C08D188-40BE-4A73-8EE5-DD9D2F8F8682}" srcOrd="0" destOrd="0" presId="urn:microsoft.com/office/officeart/2005/8/layout/process2"/>
    <dgm:cxn modelId="{1387DF0D-539A-4EA7-94DF-5182C55676AF}" type="presOf" srcId="{D0C72C50-945A-4277-AEBA-C58D1A64F1C5}" destId="{7A2629EE-DF16-4136-B58E-598F83A750A0}" srcOrd="0" destOrd="0" presId="urn:microsoft.com/office/officeart/2005/8/layout/process2"/>
    <dgm:cxn modelId="{98CC9271-5A68-40A8-8DD8-9F41A027F8C8}" type="presOf" srcId="{A56DBCC0-A390-4E5C-8C56-2422A49815D4}" destId="{8F7D20B4-26CF-4A6B-A391-BECE5803922D}" srcOrd="0" destOrd="0" presId="urn:microsoft.com/office/officeart/2005/8/layout/process2"/>
    <dgm:cxn modelId="{277B5B4E-DBBF-4AD5-8F76-159F84B32714}" srcId="{55699EF6-2E61-4077-AD60-718588C50027}" destId="{77EC8300-D1BA-4A7A-9E54-B4F3702D5BF7}" srcOrd="4" destOrd="0" parTransId="{346147CA-E1D7-42A3-B4BE-E21064A40C92}" sibTransId="{93DE8423-DA28-4AF6-87B5-6DEA0984F1B4}"/>
    <dgm:cxn modelId="{19F95CBB-CE90-4330-9C44-EE242684D48B}" srcId="{55699EF6-2E61-4077-AD60-718588C50027}" destId="{3439446A-DF4B-4A3A-8A1C-40C65C8BE051}" srcOrd="3" destOrd="0" parTransId="{8ABE40E7-E3B0-4447-AF61-84D80658EC15}" sibTransId="{6099B83E-DE1D-41FE-87A9-FBD4C77CCEC3}"/>
    <dgm:cxn modelId="{43600F6B-75BB-4E94-93D2-7DBDF9722BC5}" type="presOf" srcId="{77FDB357-8332-4045-9EC0-1CEA7C99484E}" destId="{E0D8EA54-B89C-423C-B3D8-4CCA9FD74501}" srcOrd="1" destOrd="0" presId="urn:microsoft.com/office/officeart/2005/8/layout/process2"/>
    <dgm:cxn modelId="{5E8C2B9A-08B3-4E8C-8FAD-7870B394C54F}" type="presOf" srcId="{A56DBCC0-A390-4E5C-8C56-2422A49815D4}" destId="{411D6DDA-BAA6-4EC1-A5F1-92CDEA8D8C60}" srcOrd="1" destOrd="0" presId="urn:microsoft.com/office/officeart/2005/8/layout/process2"/>
    <dgm:cxn modelId="{CE2DDCC6-A978-4BA6-87E7-8FC1DF1D65FD}" type="presOf" srcId="{55699EF6-2E61-4077-AD60-718588C50027}" destId="{B6FB1400-B646-442D-8E8C-31AE48D51901}" srcOrd="0" destOrd="0" presId="urn:microsoft.com/office/officeart/2005/8/layout/process2"/>
    <dgm:cxn modelId="{3EE268C8-2496-430A-B7DF-DF70C93DC47B}" type="presOf" srcId="{77EC8300-D1BA-4A7A-9E54-B4F3702D5BF7}" destId="{B8BB2983-27F3-4794-99B9-6B1CBBD13810}" srcOrd="0" destOrd="0" presId="urn:microsoft.com/office/officeart/2005/8/layout/process2"/>
    <dgm:cxn modelId="{EAFEFE12-47A9-4B6D-9F26-F27CC583C0C6}" type="presOf" srcId="{5E9C73D3-8AEA-49E3-85B2-8509D523BF54}" destId="{F6047A03-1F10-48DA-97A8-0C04D69D1B91}" srcOrd="0" destOrd="0" presId="urn:microsoft.com/office/officeart/2005/8/layout/process2"/>
    <dgm:cxn modelId="{E98024DB-C276-4785-B5A6-2175F64498AE}" type="presOf" srcId="{3439446A-DF4B-4A3A-8A1C-40C65C8BE051}" destId="{FA15DE22-06B1-4FEA-BBA4-A9145EDDAD46}" srcOrd="0" destOrd="0" presId="urn:microsoft.com/office/officeart/2005/8/layout/process2"/>
    <dgm:cxn modelId="{3411C6FE-7436-4563-8797-53368BF768B7}" srcId="{55699EF6-2E61-4077-AD60-718588C50027}" destId="{5E9C73D3-8AEA-49E3-85B2-8509D523BF54}" srcOrd="2" destOrd="0" parTransId="{87272511-DAB7-427B-8864-A0A4559F6295}" sibTransId="{14C7B53B-5C0B-4779-B093-FB74218D8E1A}"/>
    <dgm:cxn modelId="{ADF84F66-E11E-4BBA-B9C8-154CFD8DD3C0}" type="presParOf" srcId="{B6FB1400-B646-442D-8E8C-31AE48D51901}" destId="{7A2629EE-DF16-4136-B58E-598F83A750A0}" srcOrd="0" destOrd="0" presId="urn:microsoft.com/office/officeart/2005/8/layout/process2"/>
    <dgm:cxn modelId="{2240EC13-751A-47E6-A9B0-0A81CA335C86}" type="presParOf" srcId="{B6FB1400-B646-442D-8E8C-31AE48D51901}" destId="{4EB9D764-C851-455C-A385-1FA05DB8CF3E}" srcOrd="1" destOrd="0" presId="urn:microsoft.com/office/officeart/2005/8/layout/process2"/>
    <dgm:cxn modelId="{FC0E452F-730B-445F-989A-31E203F382EF}" type="presParOf" srcId="{4EB9D764-C851-455C-A385-1FA05DB8CF3E}" destId="{E0D8EA54-B89C-423C-B3D8-4CCA9FD74501}" srcOrd="0" destOrd="0" presId="urn:microsoft.com/office/officeart/2005/8/layout/process2"/>
    <dgm:cxn modelId="{5C66B2A6-B511-4147-B312-85E53028076B}" type="presParOf" srcId="{B6FB1400-B646-442D-8E8C-31AE48D51901}" destId="{2C08D188-40BE-4A73-8EE5-DD9D2F8F8682}" srcOrd="2" destOrd="0" presId="urn:microsoft.com/office/officeart/2005/8/layout/process2"/>
    <dgm:cxn modelId="{3B195352-4E81-4A91-B565-F39631757E84}" type="presParOf" srcId="{B6FB1400-B646-442D-8E8C-31AE48D51901}" destId="{8F7D20B4-26CF-4A6B-A391-BECE5803922D}" srcOrd="3" destOrd="0" presId="urn:microsoft.com/office/officeart/2005/8/layout/process2"/>
    <dgm:cxn modelId="{FD79AE8F-83D3-4C6E-BFC7-A776C771505A}" type="presParOf" srcId="{8F7D20B4-26CF-4A6B-A391-BECE5803922D}" destId="{411D6DDA-BAA6-4EC1-A5F1-92CDEA8D8C60}" srcOrd="0" destOrd="0" presId="urn:microsoft.com/office/officeart/2005/8/layout/process2"/>
    <dgm:cxn modelId="{A220F2A6-3CD8-4A43-97B2-2FA1517CADC8}" type="presParOf" srcId="{B6FB1400-B646-442D-8E8C-31AE48D51901}" destId="{F6047A03-1F10-48DA-97A8-0C04D69D1B91}" srcOrd="4" destOrd="0" presId="urn:microsoft.com/office/officeart/2005/8/layout/process2"/>
    <dgm:cxn modelId="{6D574C16-56BC-4C2E-91D1-D4C9CFFF4DBC}" type="presParOf" srcId="{B6FB1400-B646-442D-8E8C-31AE48D51901}" destId="{B10B081A-7474-4536-AE0B-16218C3F8A33}" srcOrd="5" destOrd="0" presId="urn:microsoft.com/office/officeart/2005/8/layout/process2"/>
    <dgm:cxn modelId="{A75960D1-C837-4B26-B7E5-DCFB0B241D95}" type="presParOf" srcId="{B10B081A-7474-4536-AE0B-16218C3F8A33}" destId="{621815AD-A8BA-486F-BB9F-121E27691D50}" srcOrd="0" destOrd="0" presId="urn:microsoft.com/office/officeart/2005/8/layout/process2"/>
    <dgm:cxn modelId="{519FFA28-750F-4FB2-8234-528747BE787E}" type="presParOf" srcId="{B6FB1400-B646-442D-8E8C-31AE48D51901}" destId="{FA15DE22-06B1-4FEA-BBA4-A9145EDDAD46}" srcOrd="6" destOrd="0" presId="urn:microsoft.com/office/officeart/2005/8/layout/process2"/>
    <dgm:cxn modelId="{4E8DF572-3C9C-494C-8BD2-BCEAA4E3529B}" type="presParOf" srcId="{B6FB1400-B646-442D-8E8C-31AE48D51901}" destId="{74047D52-59C9-43F0-A835-E6643AAD8AD5}" srcOrd="7" destOrd="0" presId="urn:microsoft.com/office/officeart/2005/8/layout/process2"/>
    <dgm:cxn modelId="{ED7F4C45-6FFB-4C6C-A996-AAB846829403}" type="presParOf" srcId="{74047D52-59C9-43F0-A835-E6643AAD8AD5}" destId="{9B3708FD-9410-4F61-8E0B-04963C32D6C2}" srcOrd="0" destOrd="0" presId="urn:microsoft.com/office/officeart/2005/8/layout/process2"/>
    <dgm:cxn modelId="{A0EB2D13-794A-419E-951A-BE851D9DBB12}" type="presParOf" srcId="{B6FB1400-B646-442D-8E8C-31AE48D51901}" destId="{B8BB2983-27F3-4794-99B9-6B1CBBD13810}" srcOrd="8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algn="l"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54C7-A39C-4F50-9910-C8DD9B24457B}">
      <dsp:nvSpPr>
        <dsp:cNvPr id="0" name=""/>
        <dsp:cNvSpPr/>
      </dsp:nvSpPr>
      <dsp:spPr>
        <a:xfrm>
          <a:off x="850933" y="784023"/>
          <a:ext cx="2926045" cy="1016176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C1E0-5DEB-4359-93D3-8A627BE6B537}">
      <dsp:nvSpPr>
        <dsp:cNvPr id="0" name=""/>
        <dsp:cNvSpPr/>
      </dsp:nvSpPr>
      <dsp:spPr>
        <a:xfrm>
          <a:off x="50672" y="3384562"/>
          <a:ext cx="4485831" cy="503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02420-B4F0-4C5B-8041-8DAEFB9A608C}">
      <dsp:nvSpPr>
        <dsp:cNvPr id="0" name=""/>
        <dsp:cNvSpPr/>
      </dsp:nvSpPr>
      <dsp:spPr>
        <a:xfrm>
          <a:off x="340913" y="3495988"/>
          <a:ext cx="4051578" cy="680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b="1" kern="1200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kern="1200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40913" y="3495988"/>
        <a:ext cx="4051578" cy="680475"/>
      </dsp:txXfrm>
    </dsp:sp>
    <dsp:sp modelId="{07DB2C96-0F8E-43AA-B001-AAF622506325}">
      <dsp:nvSpPr>
        <dsp:cNvPr id="0" name=""/>
        <dsp:cNvSpPr/>
      </dsp:nvSpPr>
      <dsp:spPr>
        <a:xfrm>
          <a:off x="1864503" y="187576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sp:txBody>
      <dsp:txXfrm>
        <a:off x="2013983" y="2025245"/>
        <a:ext cx="721753" cy="721753"/>
      </dsp:txXfrm>
    </dsp:sp>
    <dsp:sp modelId="{789C89A2-4CD2-41CD-9570-769BA6D430EF}">
      <dsp:nvSpPr>
        <dsp:cNvPr id="0" name=""/>
        <dsp:cNvSpPr/>
      </dsp:nvSpPr>
      <dsp:spPr>
        <a:xfrm>
          <a:off x="1176250" y="1110003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sp:txBody>
      <dsp:txXfrm>
        <a:off x="1325730" y="1259483"/>
        <a:ext cx="721753" cy="721753"/>
      </dsp:txXfrm>
    </dsp:sp>
    <dsp:sp modelId="{3B6E5240-F008-438B-AD58-1195A692FCD4}">
      <dsp:nvSpPr>
        <dsp:cNvPr id="0" name=""/>
        <dsp:cNvSpPr/>
      </dsp:nvSpPr>
      <dsp:spPr>
        <a:xfrm>
          <a:off x="2219646" y="86409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sp:txBody>
      <dsp:txXfrm>
        <a:off x="2369126" y="1013575"/>
        <a:ext cx="721753" cy="721753"/>
      </dsp:txXfrm>
    </dsp:sp>
    <dsp:sp modelId="{6A21A7AA-4EFE-4957-8E93-8ACD5CA124DD}">
      <dsp:nvSpPr>
        <dsp:cNvPr id="0" name=""/>
        <dsp:cNvSpPr/>
      </dsp:nvSpPr>
      <dsp:spPr>
        <a:xfrm>
          <a:off x="720074" y="648071"/>
          <a:ext cx="3175552" cy="2540442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576920"/>
        <a:ext cx="22120" cy="4424"/>
      </dsp:txXfrm>
    </dsp:sp>
    <dsp:sp modelId="{F6364AA3-CD4E-4EDA-A0A4-3C02BF50A683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sp:txBody>
      <dsp:txXfrm>
        <a:off x="615628" y="2070"/>
        <a:ext cx="1923538" cy="1154123"/>
      </dsp:txXfrm>
    </dsp:sp>
    <dsp:sp modelId="{68C1F0CF-EE9B-4D83-BA20-E4218C41A67C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576920"/>
        <a:ext cx="22120" cy="4424"/>
      </dsp:txXfrm>
    </dsp:sp>
    <dsp:sp modelId="{28CA22D3-05B2-48A5-A749-B15B59C1B352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2070"/>
        <a:ext cx="1923538" cy="1154123"/>
      </dsp:txXfrm>
    </dsp:sp>
    <dsp:sp modelId="{D43A9753-3136-41FC-8A6E-0031597BB5A9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536" y="1358088"/>
        <a:ext cx="237627" cy="4424"/>
      </dsp:txXfrm>
    </dsp:sp>
    <dsp:sp modelId="{296F2DDA-20CB-4DE6-96A1-E6F7F52C975C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7533" y="2070"/>
        <a:ext cx="1923538" cy="1154123"/>
      </dsp:txXfrm>
    </dsp:sp>
    <dsp:sp modelId="{0896178F-20DA-4169-9A6A-55AFB95610B4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2173456"/>
        <a:ext cx="22120" cy="4424"/>
      </dsp:txXfrm>
    </dsp:sp>
    <dsp:sp modelId="{4258BAB0-FBF4-49CF-B4E3-3ECF4110C1B8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5628" y="1598607"/>
        <a:ext cx="1923538" cy="1154123"/>
      </dsp:txXfrm>
    </dsp:sp>
    <dsp:sp modelId="{4AD3A5CA-AAB3-48E1-B52F-C792214828EA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2173456"/>
        <a:ext cx="22120" cy="4424"/>
      </dsp:txXfrm>
    </dsp:sp>
    <dsp:sp modelId="{AD45548B-580F-49E1-877E-CFBC27607480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1598607"/>
        <a:ext cx="1923538" cy="1154123"/>
      </dsp:txXfrm>
    </dsp:sp>
    <dsp:sp modelId="{BCA79404-F3B6-40F4-B009-5B6EC3058A67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536" y="2954625"/>
        <a:ext cx="237627" cy="4424"/>
      </dsp:txXfrm>
    </dsp:sp>
    <dsp:sp modelId="{A048E0F2-7420-4BB2-81DF-D6B07FCE9825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7533" y="1598607"/>
        <a:ext cx="1923538" cy="1154123"/>
      </dsp:txXfrm>
    </dsp:sp>
    <dsp:sp modelId="{89172825-F34B-4771-9088-171A6F106361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5628" y="3195144"/>
        <a:ext cx="1923538" cy="1154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0E65B-9BCE-4439-B08E-DDA16BFB53C7}">
      <dsp:nvSpPr>
        <dsp:cNvPr id="0" name=""/>
        <dsp:cNvSpPr/>
      </dsp:nvSpPr>
      <dsp:spPr>
        <a:xfrm>
          <a:off x="858" y="510687"/>
          <a:ext cx="1719826" cy="135488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sp:txBody>
      <dsp:txXfrm>
        <a:off x="858" y="510687"/>
        <a:ext cx="1381104" cy="1354889"/>
      </dsp:txXfrm>
    </dsp:sp>
    <dsp:sp modelId="{5AC198A9-3883-45C6-9505-DF8FDA56E423}">
      <dsp:nvSpPr>
        <dsp:cNvPr id="0" name=""/>
        <dsp:cNvSpPr/>
      </dsp:nvSpPr>
      <dsp:spPr>
        <a:xfrm>
          <a:off x="1432285" y="510687"/>
          <a:ext cx="2340851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sp:txBody>
      <dsp:txXfrm>
        <a:off x="2109730" y="510687"/>
        <a:ext cx="985962" cy="1354889"/>
      </dsp:txXfrm>
    </dsp:sp>
    <dsp:sp modelId="{50AD22D7-B73B-4A5A-ACCC-031B636E4587}">
      <dsp:nvSpPr>
        <dsp:cNvPr id="0" name=""/>
        <dsp:cNvSpPr/>
      </dsp:nvSpPr>
      <dsp:spPr>
        <a:xfrm>
          <a:off x="3484738" y="510687"/>
          <a:ext cx="2434653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sp:txBody>
      <dsp:txXfrm>
        <a:off x="4162183" y="510687"/>
        <a:ext cx="1079764" cy="1354889"/>
      </dsp:txXfrm>
    </dsp:sp>
    <dsp:sp modelId="{E2B9DF91-044B-469B-BD0E-BA92A5E9F71A}">
      <dsp:nvSpPr>
        <dsp:cNvPr id="0" name=""/>
        <dsp:cNvSpPr/>
      </dsp:nvSpPr>
      <dsp:spPr>
        <a:xfrm>
          <a:off x="5630992" y="510687"/>
          <a:ext cx="2038825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sp:txBody>
      <dsp:txXfrm>
        <a:off x="6308437" y="510687"/>
        <a:ext cx="683936" cy="1354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629EE-DF16-4136-B58E-598F83A750A0}">
      <dsp:nvSpPr>
        <dsp:cNvPr id="0" name=""/>
        <dsp:cNvSpPr/>
      </dsp:nvSpPr>
      <dsp:spPr>
        <a:xfrm>
          <a:off x="1993921" y="527"/>
          <a:ext cx="2132836" cy="617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 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011994" y="18600"/>
        <a:ext cx="2096690" cy="580914"/>
      </dsp:txXfrm>
    </dsp:sp>
    <dsp:sp modelId="{4EB9D764-C851-455C-A385-1FA05DB8CF3E}">
      <dsp:nvSpPr>
        <dsp:cNvPr id="0" name=""/>
        <dsp:cNvSpPr/>
      </dsp:nvSpPr>
      <dsp:spPr>
        <a:xfrm rot="5400000">
          <a:off x="2944641" y="633014"/>
          <a:ext cx="231397" cy="2776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77037" y="656154"/>
        <a:ext cx="166607" cy="161978"/>
      </dsp:txXfrm>
    </dsp:sp>
    <dsp:sp modelId="{2C08D188-40BE-4A73-8EE5-DD9D2F8F8682}">
      <dsp:nvSpPr>
        <dsp:cNvPr id="0" name=""/>
        <dsp:cNvSpPr/>
      </dsp:nvSpPr>
      <dsp:spPr>
        <a:xfrm>
          <a:off x="1993921" y="926118"/>
          <a:ext cx="2132836" cy="617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 </a:t>
          </a:r>
          <a:r>
            <a:rPr lang="ko-KR" altLang="en-US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계산</a:t>
          </a:r>
          <a:endParaRPr lang="ko-KR" altLang="en-US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011994" y="944191"/>
        <a:ext cx="2096690" cy="580914"/>
      </dsp:txXfrm>
    </dsp:sp>
    <dsp:sp modelId="{8F7D20B4-26CF-4A6B-A391-BECE5803922D}">
      <dsp:nvSpPr>
        <dsp:cNvPr id="0" name=""/>
        <dsp:cNvSpPr/>
      </dsp:nvSpPr>
      <dsp:spPr>
        <a:xfrm rot="5400000">
          <a:off x="2944641" y="1558605"/>
          <a:ext cx="231397" cy="2776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77037" y="1581745"/>
        <a:ext cx="166607" cy="161978"/>
      </dsp:txXfrm>
    </dsp:sp>
    <dsp:sp modelId="{F6047A03-1F10-48DA-97A8-0C04D69D1B91}">
      <dsp:nvSpPr>
        <dsp:cNvPr id="0" name=""/>
        <dsp:cNvSpPr/>
      </dsp:nvSpPr>
      <dsp:spPr>
        <a:xfrm>
          <a:off x="1993921" y="1851709"/>
          <a:ext cx="2132836" cy="617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Word2Vec </a:t>
          </a:r>
          <a:r>
            <a:rPr lang="ko-KR" altLang="en-US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011994" y="1869782"/>
        <a:ext cx="2096690" cy="580914"/>
      </dsp:txXfrm>
    </dsp:sp>
    <dsp:sp modelId="{B10B081A-7474-4536-AE0B-16218C3F8A33}">
      <dsp:nvSpPr>
        <dsp:cNvPr id="0" name=""/>
        <dsp:cNvSpPr/>
      </dsp:nvSpPr>
      <dsp:spPr>
        <a:xfrm rot="5400000">
          <a:off x="2944641" y="2484196"/>
          <a:ext cx="231397" cy="2776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77037" y="2507336"/>
        <a:ext cx="166607" cy="161978"/>
      </dsp:txXfrm>
    </dsp:sp>
    <dsp:sp modelId="{FA15DE22-06B1-4FEA-BBA4-A9145EDDAD46}">
      <dsp:nvSpPr>
        <dsp:cNvPr id="0" name=""/>
        <dsp:cNvSpPr/>
      </dsp:nvSpPr>
      <dsp:spPr>
        <a:xfrm>
          <a:off x="1993921" y="2777300"/>
          <a:ext cx="2132836" cy="617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 </a:t>
          </a:r>
          <a:r>
            <a:rPr lang="ko-KR" altLang="en-US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와</a:t>
          </a:r>
          <a:r>
            <a:rPr lang="en-US" altLang="ko-KR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Word2Vec </a:t>
          </a:r>
          <a:r>
            <a:rPr lang="ko-KR" altLang="en-US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조인</a:t>
          </a:r>
          <a:endParaRPr lang="ko-KR" altLang="en-US" sz="11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011994" y="2795373"/>
        <a:ext cx="2096690" cy="580914"/>
      </dsp:txXfrm>
    </dsp:sp>
    <dsp:sp modelId="{74047D52-59C9-43F0-A835-E6643AAD8AD5}">
      <dsp:nvSpPr>
        <dsp:cNvPr id="0" name=""/>
        <dsp:cNvSpPr/>
      </dsp:nvSpPr>
      <dsp:spPr>
        <a:xfrm rot="5400000">
          <a:off x="2944641" y="3409788"/>
          <a:ext cx="231397" cy="27767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/>
        </a:p>
      </dsp:txBody>
      <dsp:txXfrm rot="-5400000">
        <a:off x="2977037" y="3432928"/>
        <a:ext cx="166607" cy="161978"/>
      </dsp:txXfrm>
    </dsp:sp>
    <dsp:sp modelId="{B8BB2983-27F3-4794-99B9-6B1CBBD13810}">
      <dsp:nvSpPr>
        <dsp:cNvPr id="0" name=""/>
        <dsp:cNvSpPr/>
      </dsp:nvSpPr>
      <dsp:spPr>
        <a:xfrm>
          <a:off x="1993921" y="3702891"/>
          <a:ext cx="2132836" cy="617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CRM(Context Relation Matrix) </a:t>
          </a:r>
        </a:p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ko-KR" altLang="en-US" sz="1100" kern="1200" dirty="0"/>
        </a:p>
      </dsp:txBody>
      <dsp:txXfrm>
        <a:off x="2011994" y="3720964"/>
        <a:ext cx="2096690" cy="5809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</a:t>
            </a:r>
            <a:r>
              <a:rPr lang="en-US" altLang="ko-KR" dirty="0"/>
              <a:t>)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가장 빠른</a:t>
            </a:r>
            <a:endParaRPr lang="en-US" altLang="ko-KR" dirty="0"/>
          </a:p>
          <a:p>
            <a:r>
              <a:rPr lang="ko-KR" altLang="en-US" dirty="0"/>
              <a:t>분석기는 아니지만</a:t>
            </a:r>
            <a:r>
              <a:rPr lang="en-US" altLang="ko-KR" dirty="0"/>
              <a:t>, </a:t>
            </a:r>
            <a:r>
              <a:rPr lang="ko-KR" altLang="en-US" dirty="0"/>
              <a:t>정확하게</a:t>
            </a:r>
            <a:endParaRPr lang="en-US" altLang="ko-KR" dirty="0"/>
          </a:p>
          <a:p>
            <a:r>
              <a:rPr lang="ko-KR" altLang="en-US" dirty="0"/>
              <a:t>분석을 하는 능력을 우선</a:t>
            </a:r>
            <a:endParaRPr lang="en-US" altLang="ko-KR" dirty="0"/>
          </a:p>
          <a:p>
            <a:r>
              <a:rPr lang="ko-KR" altLang="en-US" dirty="0"/>
              <a:t>순위로 두고  진행을 했을 때</a:t>
            </a:r>
            <a:endParaRPr lang="en-US" altLang="ko-KR" dirty="0"/>
          </a:p>
          <a:p>
            <a:r>
              <a:rPr lang="ko-KR" altLang="en-US" dirty="0" err="1"/>
              <a:t>카이가</a:t>
            </a:r>
            <a:r>
              <a:rPr lang="ko-KR" altLang="en-US" dirty="0"/>
              <a:t> 가장 알맞은 </a:t>
            </a:r>
            <a:endParaRPr lang="en-US" altLang="ko-KR" dirty="0"/>
          </a:p>
          <a:p>
            <a:r>
              <a:rPr lang="ko-KR" altLang="en-US" dirty="0"/>
              <a:t>형태소 분석기였다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8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1C702-E842-4853-9EC4-A102B53540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1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캠퍼스에서는 </a:t>
            </a:r>
            <a:r>
              <a:rPr lang="en-US" altLang="ko-KR" dirty="0"/>
              <a:t>out bound port </a:t>
            </a:r>
            <a:r>
              <a:rPr lang="ko-KR" altLang="en-US" dirty="0"/>
              <a:t>로 </a:t>
            </a:r>
            <a:r>
              <a:rPr lang="en-US" altLang="ko-KR" dirty="0"/>
              <a:t>80, 443, 8000, 8080 (</a:t>
            </a:r>
            <a:r>
              <a:rPr lang="ko-KR" altLang="en-US" dirty="0"/>
              <a:t>현재까지 확인된 포트</a:t>
            </a:r>
            <a:r>
              <a:rPr lang="en-US" altLang="ko-KR" dirty="0"/>
              <a:t>) </a:t>
            </a:r>
            <a:r>
              <a:rPr lang="ko-KR" altLang="en-US" dirty="0"/>
              <a:t>만 열어 두었기 때문에</a:t>
            </a:r>
            <a:r>
              <a:rPr lang="en-US" altLang="ko-KR" dirty="0"/>
              <a:t>, </a:t>
            </a:r>
            <a:r>
              <a:rPr lang="ko-KR" altLang="en-US" dirty="0" err="1"/>
              <a:t>멀캠에서</a:t>
            </a:r>
            <a:r>
              <a:rPr lang="ko-KR" altLang="en-US" dirty="0"/>
              <a:t> 작업을 하여 </a:t>
            </a:r>
            <a:r>
              <a:rPr lang="en-US" altLang="ko-KR" dirty="0"/>
              <a:t>AWS EC2</a:t>
            </a:r>
            <a:r>
              <a:rPr lang="ko-KR" altLang="en-US" dirty="0"/>
              <a:t>에 개발 및 배포 작업을 하기 위해선 위와 같은 설정이 필요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</a:t>
            </a:r>
            <a:r>
              <a:rPr lang="ko-KR" altLang="en-US" dirty="0" err="1"/>
              <a:t>와같은</a:t>
            </a:r>
            <a:r>
              <a:rPr lang="ko-KR" altLang="en-US" dirty="0"/>
              <a:t> 작업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1. AWC EC2</a:t>
            </a:r>
            <a:r>
              <a:rPr lang="ko-KR" altLang="en-US" dirty="0"/>
              <a:t>의 우리 서버의 </a:t>
            </a:r>
            <a:r>
              <a:rPr lang="en-US" altLang="ko-KR" dirty="0"/>
              <a:t>SSH </a:t>
            </a:r>
            <a:r>
              <a:rPr lang="ko-KR" altLang="en-US" dirty="0" err="1"/>
              <a:t>데몬을</a:t>
            </a:r>
            <a:r>
              <a:rPr lang="ko-KR" altLang="en-US" dirty="0"/>
              <a:t> 기존 </a:t>
            </a:r>
            <a:r>
              <a:rPr lang="en-US" altLang="ko-KR" dirty="0"/>
              <a:t>22</a:t>
            </a:r>
            <a:r>
              <a:rPr lang="ko-KR" altLang="en-US" dirty="0"/>
              <a:t>에서 </a:t>
            </a:r>
            <a:r>
              <a:rPr lang="en-US" altLang="ko-KR" dirty="0"/>
              <a:t>8000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2. Oracle DB </a:t>
            </a:r>
            <a:r>
              <a:rPr lang="ko-KR" altLang="en-US" dirty="0"/>
              <a:t>를  기존 </a:t>
            </a:r>
            <a:r>
              <a:rPr lang="en-US" altLang="ko-KR" dirty="0"/>
              <a:t>1521</a:t>
            </a:r>
            <a:r>
              <a:rPr lang="ko-KR" altLang="en-US" dirty="0"/>
              <a:t>에서 </a:t>
            </a:r>
            <a:r>
              <a:rPr lang="en-US" altLang="ko-KR" dirty="0"/>
              <a:t>8080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(80</a:t>
            </a:r>
            <a:r>
              <a:rPr lang="ko-KR" altLang="en-US" dirty="0"/>
              <a:t>포트는 원래 용도에 맞게 뚫려있기 때문에 그대로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도메인 네임을 우리 서버에 설정하기 위하여</a:t>
            </a:r>
            <a:r>
              <a:rPr lang="en-US" altLang="ko-KR" dirty="0"/>
              <a:t>, </a:t>
            </a:r>
            <a:r>
              <a:rPr lang="en-US" altLang="ko-KR" dirty="0" err="1"/>
              <a:t>godaddy</a:t>
            </a:r>
            <a:r>
              <a:rPr lang="ko-KR" altLang="en-US" dirty="0"/>
              <a:t>에서 도메인 네임을 구입하였고</a:t>
            </a:r>
            <a:r>
              <a:rPr lang="en-US" altLang="ko-KR" dirty="0"/>
              <a:t>, </a:t>
            </a:r>
            <a:r>
              <a:rPr lang="ko-KR" altLang="en-US" dirty="0"/>
              <a:t>이를 우리 </a:t>
            </a:r>
            <a:r>
              <a:rPr lang="en-US" altLang="ko-KR" dirty="0"/>
              <a:t>AWS EC2 </a:t>
            </a:r>
            <a:r>
              <a:rPr lang="ko-KR" altLang="en-US" dirty="0"/>
              <a:t>서버에 연결시키기 위해 </a:t>
            </a:r>
            <a:r>
              <a:rPr lang="en-US" altLang="ko-KR" dirty="0"/>
              <a:t>AWS ROUTE53</a:t>
            </a:r>
            <a:r>
              <a:rPr lang="ko-KR" altLang="en-US" dirty="0"/>
              <a:t>에서 제공하는 </a:t>
            </a:r>
            <a:r>
              <a:rPr lang="ko-KR" altLang="en-US" dirty="0" err="1"/>
              <a:t>호스팅</a:t>
            </a:r>
            <a:r>
              <a:rPr lang="ko-KR" altLang="en-US" dirty="0"/>
              <a:t> </a:t>
            </a:r>
            <a:r>
              <a:rPr lang="ko-KR" altLang="en-US" dirty="0" err="1"/>
              <a:t>에이리어</a:t>
            </a:r>
            <a:r>
              <a:rPr lang="ko-KR" altLang="en-US" dirty="0"/>
              <a:t> 네임서버 주소를 </a:t>
            </a:r>
            <a:r>
              <a:rPr lang="en-US" altLang="ko-KR" dirty="0" err="1"/>
              <a:t>godaddy</a:t>
            </a:r>
            <a:r>
              <a:rPr lang="ko-KR" altLang="en-US" dirty="0"/>
              <a:t>에 </a:t>
            </a:r>
            <a:r>
              <a:rPr lang="ko-KR" altLang="en-US" dirty="0" err="1"/>
              <a:t>세팅해</a:t>
            </a:r>
            <a:r>
              <a:rPr lang="ko-KR" altLang="en-US" dirty="0"/>
              <a:t> 주었습니다</a:t>
            </a:r>
            <a:r>
              <a:rPr lang="en-US" altLang="ko-KR" dirty="0"/>
              <a:t>. </a:t>
            </a:r>
            <a:r>
              <a:rPr lang="ko-KR" altLang="en-US" dirty="0"/>
              <a:t>이로써 </a:t>
            </a:r>
            <a:r>
              <a:rPr lang="en-US" altLang="ko-KR" dirty="0"/>
              <a:t>issuewhatshow.com </a:t>
            </a:r>
            <a:r>
              <a:rPr lang="ko-KR" altLang="en-US" dirty="0"/>
              <a:t>이라는 도메인 네임은 우리 </a:t>
            </a:r>
            <a:r>
              <a:rPr lang="en-US" altLang="ko-KR" dirty="0"/>
              <a:t>AWS EC2 </a:t>
            </a:r>
            <a:r>
              <a:rPr lang="ko-KR" altLang="en-US" dirty="0"/>
              <a:t>서버로 도달하게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51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49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8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44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1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6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1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0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37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한번에 볼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어떤 파생 키워드가 더 중요 한 지 알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r>
              <a:rPr lang="ko-KR" altLang="en-US" dirty="0"/>
              <a:t>키워드의 흐름을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구글의 경우에는 검색 </a:t>
            </a:r>
            <a:r>
              <a:rPr lang="en-US" altLang="ko-KR" dirty="0"/>
              <a:t>API</a:t>
            </a:r>
            <a:r>
              <a:rPr lang="ko-KR" altLang="en-US" dirty="0"/>
              <a:t>를 폐쇄하였고 트위터의 경우에는 </a:t>
            </a:r>
            <a:r>
              <a:rPr lang="en-US" altLang="ko-KR" dirty="0"/>
              <a:t>?(</a:t>
            </a:r>
            <a:r>
              <a:rPr lang="ko-KR" altLang="en-US" dirty="0"/>
              <a:t>물어보기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몇 개 하고 왜 그만큼의 숫자를 하게 되었는가</a:t>
            </a:r>
            <a:r>
              <a:rPr lang="en-US" altLang="ko-KR" dirty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각각의 사이트 별로 어떤 </a:t>
            </a:r>
            <a:r>
              <a:rPr lang="en-US" altLang="ko-KR" dirty="0"/>
              <a:t>API </a:t>
            </a:r>
            <a:r>
              <a:rPr lang="ko-KR" altLang="en-US" dirty="0" err="1"/>
              <a:t>썻는가</a:t>
            </a:r>
            <a:r>
              <a:rPr lang="en-US" altLang="ko-KR" dirty="0"/>
              <a:t>? </a:t>
            </a:r>
            <a:r>
              <a:rPr lang="ko-KR" altLang="en-US" dirty="0"/>
              <a:t>혹은 코드를 </a:t>
            </a:r>
            <a:r>
              <a:rPr lang="ko-KR" altLang="en-US" dirty="0" err="1"/>
              <a:t>짯는가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뉴스기사 </a:t>
            </a:r>
            <a:r>
              <a:rPr lang="en-US" altLang="ko-KR" dirty="0"/>
              <a:t>–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말로</a:t>
            </a:r>
            <a:r>
              <a:rPr lang="en-US" altLang="ko-KR" dirty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많이 하고싶지만</a:t>
            </a:r>
            <a:r>
              <a:rPr lang="en-US" altLang="ko-KR" dirty="0"/>
              <a:t>, </a:t>
            </a:r>
            <a:r>
              <a:rPr lang="ko-KR" altLang="en-US" dirty="0" err="1"/>
              <a:t>블럭이되는</a:t>
            </a:r>
            <a:r>
              <a:rPr lang="ko-KR" altLang="en-US" dirty="0"/>
              <a:t> 위험이 있기 때문에 제한을 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1183</a:t>
            </a:r>
            <a:r>
              <a:rPr lang="ko-KR" altLang="en-US" dirty="0"/>
              <a:t>개는 </a:t>
            </a:r>
            <a:r>
              <a:rPr lang="en-US" altLang="ko-KR" dirty="0"/>
              <a:t>timeout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되거나 중간에 링크가 사라지는 문서가 존재하여서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처음에 왜 이렇게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왜 </a:t>
            </a:r>
            <a:r>
              <a:rPr lang="ko-KR" altLang="en-US" dirty="0" err="1"/>
              <a:t>카이를</a:t>
            </a:r>
            <a:r>
              <a:rPr lang="ko-KR" altLang="en-US" dirty="0"/>
              <a:t>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78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8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5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5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1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gif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4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85.jpeg"/><Relationship Id="rId4" Type="http://schemas.openxmlformats.org/officeDocument/2006/relationships/image" Target="../media/image8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9.jpe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404664"/>
            <a:ext cx="91440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 What Show</a:t>
            </a:r>
          </a:p>
          <a:p>
            <a:pPr>
              <a:lnSpc>
                <a:spcPct val="100000"/>
              </a:lnSpc>
            </a:pP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0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48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0406" cy="9361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보는 대한민국 </a:t>
            </a:r>
            <a:r>
              <a:rPr lang="ko-KR" altLang="en-US" sz="28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핫이슈</a:t>
            </a:r>
            <a:endParaRPr lang="en-US" altLang="ko-KR" sz="36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56176" y="5229203"/>
            <a:ext cx="2304256" cy="79208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 이야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="" xmlns:a16="http://schemas.microsoft.com/office/drawing/2014/main" id="{6779A8CF-431F-4240-84B5-F4218390B104}"/>
              </a:ext>
            </a:extLst>
          </p:cNvPr>
          <p:cNvSpPr txBox="1">
            <a:spLocks/>
          </p:cNvSpPr>
          <p:nvPr/>
        </p:nvSpPr>
        <p:spPr>
          <a:xfrm>
            <a:off x="6444208" y="5615552"/>
            <a:ext cx="2016224" cy="567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horse</a:t>
            </a:r>
          </a:p>
          <a:p>
            <a:pPr algn="r">
              <a:lnSpc>
                <a:spcPct val="100000"/>
              </a:lnSpc>
            </a:pP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608400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문진한이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</a:t>
            </a:r>
            <a:r>
              <a:rPr lang="ko-KR" altLang="en-US" sz="2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검색어로 뉴스 검색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2105640"/>
            <a:ext cx="2367177" cy="37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1200</a:t>
            </a: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싸이클이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실행하도록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이 순간도 홀로 열심히 일하고 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Picture 8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6098"/>
                    </a14:imgEffect>
                    <a14:imgEffect>
                      <a14:saturation sa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5085184"/>
            <a:ext cx="1458128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72600" y="2119700"/>
            <a:ext cx="2796052" cy="2077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0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뉴스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개를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74913" y="4351020"/>
            <a:ext cx="305336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자체 알고리즘에 의해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최신순이 아닌</a:t>
            </a:r>
            <a:r>
              <a:rPr lang="en-US" altLang="ko-KR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정확도순으로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뉴스가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업로드되어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트랜드와 맞지 않아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9" name="직선 연결선 58"/>
          <p:cNvCxnSpPr>
            <a:cxnSpLocks/>
            <a:stCxn id="38" idx="1"/>
            <a:endCxn id="38" idx="3"/>
          </p:cNvCxnSpPr>
          <p:nvPr/>
        </p:nvCxnSpPr>
        <p:spPr>
          <a:xfrm>
            <a:off x="865685" y="5407009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63430" y="523762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7">
            <a:extLst>
              <a:ext uri="{FF2B5EF4-FFF2-40B4-BE49-F238E27FC236}">
                <a16:creationId xmlns="" xmlns:a16="http://schemas.microsoft.com/office/drawing/2014/main" id="{E82D94C5-36DB-4E1B-81C4-71E75F12837F}"/>
              </a:ext>
            </a:extLst>
          </p:cNvPr>
          <p:cNvSpPr/>
          <p:nvPr/>
        </p:nvSpPr>
        <p:spPr>
          <a:xfrm>
            <a:off x="5721363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01AF337-EAFC-49DB-BC7B-BD30EA06159D}"/>
              </a:ext>
            </a:extLst>
          </p:cNvPr>
          <p:cNvSpPr/>
          <p:nvPr/>
        </p:nvSpPr>
        <p:spPr>
          <a:xfrm>
            <a:off x="2870785" y="4319565"/>
            <a:ext cx="2797867" cy="155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="" xmlns:a16="http://schemas.microsoft.com/office/drawing/2014/main" id="{42BB1DDC-B2C4-4CA2-9617-0CD8D0E69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="" xmlns:a16="http://schemas.microsoft.com/office/drawing/2014/main" id="{96B1C133-F388-4E8B-9DEF-359FAEA82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5549"/>
            <a:ext cx="1396815" cy="567387"/>
          </a:xfrm>
          <a:prstGeom prst="rect">
            <a:avLst/>
          </a:prstGeom>
        </p:spPr>
      </p:pic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="" xmlns:a16="http://schemas.microsoft.com/office/drawing/2014/main" id="{C978D4B8-575F-4B9B-BCD2-E1343FF204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942783" y="3356992"/>
            <a:ext cx="1708561" cy="416645"/>
          </a:xfrm>
          <a:prstGeom prst="rect">
            <a:avLst/>
          </a:prstGeom>
        </p:spPr>
      </p:pic>
      <p:pic>
        <p:nvPicPr>
          <p:cNvPr id="5" name="그림 4" descr="옅은이(가) 표시된 사진&#10;&#10;자동 생성된 설명">
            <a:extLst>
              <a:ext uri="{FF2B5EF4-FFF2-40B4-BE49-F238E27FC236}">
                <a16:creationId xmlns="" xmlns:a16="http://schemas.microsoft.com/office/drawing/2014/main" id="{15C34D97-9BD8-4D90-99C3-0477568953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795927" y="4258678"/>
            <a:ext cx="1903865" cy="466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2206FAC7-E669-42BD-90FE-B7B259F0BDC9}"/>
              </a:ext>
            </a:extLst>
          </p:cNvPr>
          <p:cNvSpPr/>
          <p:nvPr/>
        </p:nvSpPr>
        <p:spPr>
          <a:xfrm>
            <a:off x="865685" y="2143742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3E5F72E-C793-48A4-AD77-57FEEBE94BB3}"/>
              </a:ext>
            </a:extLst>
          </p:cNvPr>
          <p:cNvSpPr/>
          <p:nvPr/>
        </p:nvSpPr>
        <p:spPr>
          <a:xfrm>
            <a:off x="865685" y="308301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E3355F5C-2DA3-4986-A649-4CD95CB19DF1}"/>
              </a:ext>
            </a:extLst>
          </p:cNvPr>
          <p:cNvSpPr/>
          <p:nvPr/>
        </p:nvSpPr>
        <p:spPr>
          <a:xfrm>
            <a:off x="865685" y="403000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EAE2FB0-1806-4FCA-B8E1-B35EB3F1D233}"/>
              </a:ext>
            </a:extLst>
          </p:cNvPr>
          <p:cNvSpPr/>
          <p:nvPr/>
        </p:nvSpPr>
        <p:spPr>
          <a:xfrm>
            <a:off x="865685" y="4968383"/>
            <a:ext cx="1728192" cy="8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B356B010-0F71-4E77-B1F9-CB8617CBCA59}"/>
              </a:ext>
            </a:extLst>
          </p:cNvPr>
          <p:cNvCxnSpPr>
            <a:cxnSpLocks/>
          </p:cNvCxnSpPr>
          <p:nvPr/>
        </p:nvCxnSpPr>
        <p:spPr>
          <a:xfrm>
            <a:off x="866931" y="5445224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화살표 27">
            <a:extLst>
              <a:ext uri="{FF2B5EF4-FFF2-40B4-BE49-F238E27FC236}">
                <a16:creationId xmlns="" xmlns:a16="http://schemas.microsoft.com/office/drawing/2014/main" id="{3FB519F3-9A0C-4801-8B23-F0A9807D86DB}"/>
              </a:ext>
            </a:extLst>
          </p:cNvPr>
          <p:cNvSpPr/>
          <p:nvPr/>
        </p:nvSpPr>
        <p:spPr>
          <a:xfrm>
            <a:off x="2656946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2762" b="3793"/>
          <a:stretch/>
        </p:blipFill>
        <p:spPr bwMode="auto">
          <a:xfrm>
            <a:off x="4178752" y="2027955"/>
            <a:ext cx="4235072" cy="19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CD06541-4609-40AF-826C-8FB2D912591B}"/>
              </a:ext>
            </a:extLst>
          </p:cNvPr>
          <p:cNvSpPr txBox="1"/>
          <p:nvPr/>
        </p:nvSpPr>
        <p:spPr>
          <a:xfrm>
            <a:off x="4225359" y="4133979"/>
            <a:ext cx="4235073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키워드인지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뉴스인지 알 수 있도록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추후 다른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기능구현시</a:t>
            </a:r>
            <a:endParaRPr lang="en-US" altLang="ko-KR" sz="11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수 있는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정보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 있음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1D10B7C-AF41-4BCE-8DF7-D6C21ADC8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" y="2035811"/>
            <a:ext cx="3337752" cy="385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DD72DB6-04FB-4234-83D3-2184007FF7CB}"/>
              </a:ext>
            </a:extLst>
          </p:cNvPr>
          <p:cNvSpPr/>
          <p:nvPr/>
        </p:nvSpPr>
        <p:spPr>
          <a:xfrm>
            <a:off x="4211960" y="4133979"/>
            <a:ext cx="4209674" cy="1758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="" xmlns:a16="http://schemas.microsoft.com/office/drawing/2014/main" id="{A421E613-B990-4EA9-9396-70938B231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57549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3683307"/>
              </p:ext>
            </p:extLst>
          </p:nvPr>
        </p:nvGraphicFramePr>
        <p:xfrm>
          <a:off x="736662" y="1556792"/>
          <a:ext cx="76706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3568" y="3485979"/>
            <a:ext cx="7848872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있는 곳들을 선정하여 수집하는 것을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 </a:t>
            </a:r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없는 곳들의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에러로그를 분석하였으며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후 처리가 불가능하다고 판단된 곳을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사전에 제외하는 것을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48EC6EA-9E15-4982-89FE-82113D1EB251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White List &amp; Black List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="" xmlns:a16="http://schemas.microsoft.com/office/drawing/2014/main" id="{40CBD1BD-AD0A-4A37-86AA-C666441EC7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7A16BB77-9AE1-467B-AE3B-E81C321E0EB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6" y="4034244"/>
            <a:ext cx="3240000" cy="18648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="" xmlns:a16="http://schemas.microsoft.com/office/drawing/2014/main" id="{13D1D011-8CB9-45B3-B63A-57BF3E78D1C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6826" b="4303"/>
          <a:stretch/>
        </p:blipFill>
        <p:spPr bwMode="auto">
          <a:xfrm>
            <a:off x="755936" y="4036819"/>
            <a:ext cx="3240000" cy="18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24345" r="30649" b="58569"/>
          <a:stretch/>
        </p:blipFill>
        <p:spPr>
          <a:xfrm>
            <a:off x="763944" y="4060743"/>
            <a:ext cx="3154338" cy="7857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044380"/>
            <a:ext cx="3239239" cy="1865774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46" y="2044380"/>
            <a:ext cx="3240000" cy="186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9998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384" y="205155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9486" y="205155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265" y="4498215"/>
            <a:ext cx="997745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처리율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85% </a:t>
            </a:r>
            <a:r>
              <a:rPr lang="ko-KR" altLang="en-US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</a:t>
            </a:r>
            <a:endParaRPr lang="en-US" altLang="ko-KR" sz="1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6705" y="3229256"/>
            <a:ext cx="1006499" cy="1213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BE44A5A-3563-41EE-ABD6-5F1E6264857E}"/>
              </a:ext>
            </a:extLst>
          </p:cNvPr>
          <p:cNvSpPr txBox="1"/>
          <p:nvPr/>
        </p:nvSpPr>
        <p:spPr>
          <a:xfrm>
            <a:off x="1403648" y="5242223"/>
            <a:ext cx="475253" cy="246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9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1F7C081-231E-4BA7-82D6-743AE6D727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="" xmlns:a16="http://schemas.microsoft.com/office/drawing/2014/main" id="{051F023E-118C-423B-B9F0-5C11D82AA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CA76DCD-2426-449D-B651-B8EE35037680}"/>
              </a:ext>
            </a:extLst>
          </p:cNvPr>
          <p:cNvSpPr txBox="1"/>
          <p:nvPr/>
        </p:nvSpPr>
        <p:spPr>
          <a:xfrm>
            <a:off x="6648371" y="40440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715D9FF-7399-4D0D-9B10-EAC5B70A4AE9}"/>
              </a:ext>
            </a:extLst>
          </p:cNvPr>
          <p:cNvSpPr txBox="1"/>
          <p:nvPr/>
        </p:nvSpPr>
        <p:spPr>
          <a:xfrm>
            <a:off x="8040260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C5778DC-9DCF-4E5E-AEA8-EE85A1B3FCF3}"/>
              </a:ext>
            </a:extLst>
          </p:cNvPr>
          <p:cNvSpPr txBox="1"/>
          <p:nvPr/>
        </p:nvSpPr>
        <p:spPr>
          <a:xfrm>
            <a:off x="8016548" y="5529148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0C71AA0-BB85-481E-B5FC-55984E5FEA3D}"/>
              </a:ext>
            </a:extLst>
          </p:cNvPr>
          <p:cNvSpPr txBox="1"/>
          <p:nvPr/>
        </p:nvSpPr>
        <p:spPr>
          <a:xfrm>
            <a:off x="3635936" y="5539044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8803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4612"/>
          <a:stretch/>
        </p:blipFill>
        <p:spPr>
          <a:xfrm>
            <a:off x="4183412" y="2087271"/>
            <a:ext cx="4205012" cy="11067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3275"/>
          <a:stretch/>
        </p:blipFill>
        <p:spPr>
          <a:xfrm>
            <a:off x="4183412" y="3306876"/>
            <a:ext cx="4205012" cy="2569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04A71D0-3BF4-486A-9382-27BA0777C73F}"/>
              </a:ext>
            </a:extLst>
          </p:cNvPr>
          <p:cNvSpPr/>
          <p:nvPr/>
        </p:nvSpPr>
        <p:spPr>
          <a:xfrm>
            <a:off x="755576" y="2076812"/>
            <a:ext cx="2736303" cy="2648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</a:t>
            </a:r>
          </a:p>
          <a:p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Open Korea Text(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트위터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defTabSz="68580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은전한닢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ETRI(</a:t>
            </a:r>
            <a:r>
              <a:rPr lang="ko-KR" altLang="en-US" sz="10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한국전자통신연구원</a:t>
            </a:r>
            <a:r>
              <a:rPr lang="en-US" altLang="ko-KR" sz="12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7. RHINO</a:t>
            </a: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ko-KR" altLang="en-US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endParaRPr lang="en-US" altLang="ko-KR" sz="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 </a:t>
            </a:r>
          </a:p>
        </p:txBody>
      </p:sp>
      <p:sp>
        <p:nvSpPr>
          <p:cNvPr id="31" name="오른쪽 화살표 27">
            <a:extLst>
              <a:ext uri="{FF2B5EF4-FFF2-40B4-BE49-F238E27FC236}">
                <a16:creationId xmlns="" xmlns:a16="http://schemas.microsoft.com/office/drawing/2014/main" id="{C763691F-416E-4A49-95C8-342A748C39CC}"/>
              </a:ext>
            </a:extLst>
          </p:cNvPr>
          <p:cNvSpPr/>
          <p:nvPr/>
        </p:nvSpPr>
        <p:spPr>
          <a:xfrm>
            <a:off x="3542010" y="4041734"/>
            <a:ext cx="587056" cy="1073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34C743A-6DC2-45AA-BCD2-A332BB4F77F4}"/>
              </a:ext>
            </a:extLst>
          </p:cNvPr>
          <p:cNvSpPr txBox="1"/>
          <p:nvPr/>
        </p:nvSpPr>
        <p:spPr>
          <a:xfrm>
            <a:off x="768976" y="4797151"/>
            <a:ext cx="272290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예문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 하여도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분석기마다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결과에 차이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6355154-AADE-466B-80F7-82E6038764BF}"/>
              </a:ext>
            </a:extLst>
          </p:cNvPr>
          <p:cNvSpPr/>
          <p:nvPr/>
        </p:nvSpPr>
        <p:spPr>
          <a:xfrm>
            <a:off x="752954" y="4806696"/>
            <a:ext cx="2749812" cy="1069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="" xmlns:a16="http://schemas.microsoft.com/office/drawing/2014/main" id="{EF803232-560D-4D14-8C72-E7F99E0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54" y="3821698"/>
            <a:ext cx="2844578" cy="18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A17F57A-551E-4F1F-A87E-3E4F8BFF6F1D}"/>
              </a:ext>
            </a:extLst>
          </p:cNvPr>
          <p:cNvSpPr txBox="1"/>
          <p:nvPr/>
        </p:nvSpPr>
        <p:spPr>
          <a:xfrm>
            <a:off x="3995126" y="2060848"/>
            <a:ext cx="4382143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※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잠깐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무엇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란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카이는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100" dirty="0" err="1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첫 글자들만 모아 만든 이름으로 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카카오에서 개발한 세 번째 형태소 분석기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CNN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(Convolutional Neural Network)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기술을 적용해 학습한 형태소분석기로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C++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구현하여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없이도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빠르게 동작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바인딩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제공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빌드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실행 환경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gcc-5.3.1 (devtoolset-4) </a:t>
            </a: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gcc-4.9.x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CMake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3.10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3.x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2.x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버전과 충돌 없는 환경구성 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2060848"/>
            <a:ext cx="3168352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altLang="ko-KR" sz="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복합명사 추출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분석의 오차를 줄 일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r>
              <a:rPr lang="en-US" altLang="ko-KR" sz="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여자화장실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고유명사 구별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/MM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분석기는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성씨인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"1”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혹은 관형사로 인식하는 오류가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발생하기도 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EA7D3872-5548-46E8-9CF4-8671544CB5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6C5648E-F2BE-4D1B-AEE3-B7055E2161AB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="" xmlns:a16="http://schemas.microsoft.com/office/drawing/2014/main" id="{DF1E2BBB-D833-4EBA-A618-164CA5804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92744"/>
            <a:ext cx="432000" cy="432000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13A4541-A1AD-4099-B07E-3FC577046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88" y="692744"/>
            <a:ext cx="8721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7601" y="2132856"/>
            <a:ext cx="7488815" cy="3694329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063410" y="1467844"/>
              <a:ext cx="3694823" cy="1284804"/>
              <a:chOff x="1063410" y="1467844"/>
              <a:chExt cx="3694823" cy="1284804"/>
            </a:xfrm>
          </p:grpSpPr>
          <p:cxnSp>
            <p:nvCxnSpPr>
              <p:cNvPr id="8" name="직선 연결선 7"/>
              <p:cNvCxnSpPr>
                <a:cxnSpLocks/>
              </p:cNvCxnSpPr>
              <p:nvPr/>
            </p:nvCxnSpPr>
            <p:spPr>
              <a:xfrm>
                <a:off x="1063410" y="1467844"/>
                <a:ext cx="16054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363158" cy="737386"/>
              </a:xfrm>
              <a:prstGeom prst="rect">
                <a:avLst/>
              </a:prstGeom>
              <a:noFill/>
              <a:ln w="25400">
                <a:solidFill>
                  <a:srgbClr val="0066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2800" spc="300" dirty="0" err="1">
                    <a:solidFill>
                      <a:srgbClr val="0066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4415544" y="2752648"/>
              <a:ext cx="2610630" cy="295556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73D9BF68-25AF-4EDF-90E0-E9044F7C3447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876EA88-C1D4-416F-A4D6-B464DE973029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분석기들 처리 속도 비교 그래프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4CC2073-4BFA-4601-B743-0734CE270E17}"/>
              </a:ext>
            </a:extLst>
          </p:cNvPr>
          <p:cNvSpPr txBox="1"/>
          <p:nvPr/>
        </p:nvSpPr>
        <p:spPr>
          <a:xfrm>
            <a:off x="3923928" y="5661248"/>
            <a:ext cx="1551242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Num of sentences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0FEE48E-85B2-44AA-8421-E4C97825CC9A}"/>
              </a:ext>
            </a:extLst>
          </p:cNvPr>
          <p:cNvSpPr txBox="1"/>
          <p:nvPr/>
        </p:nvSpPr>
        <p:spPr>
          <a:xfrm rot="16200000">
            <a:off x="330826" y="3857338"/>
            <a:ext cx="1165471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 err="1"/>
              <a:t>Elasped</a:t>
            </a:r>
            <a:r>
              <a:rPr lang="en-US" altLang="ko-KR" sz="1400" dirty="0"/>
              <a:t> time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6217C2F-107A-456B-8EFD-FB8675C7BA2E}"/>
              </a:ext>
            </a:extLst>
          </p:cNvPr>
          <p:cNvSpPr/>
          <p:nvPr/>
        </p:nvSpPr>
        <p:spPr>
          <a:xfrm>
            <a:off x="755576" y="2060849"/>
            <a:ext cx="7632843" cy="38287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437342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4452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6.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7.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C0390D67-304B-4AB7-809C-64D012707853}"/>
              </a:ext>
            </a:extLst>
          </p:cNvPr>
          <p:cNvSpPr txBox="1">
            <a:spLocks/>
          </p:cNvSpPr>
          <p:nvPr/>
        </p:nvSpPr>
        <p:spPr>
          <a:xfrm>
            <a:off x="683568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B37EF185-6DD5-4956-BC24-447354FC0D59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74EBDA79-8DFA-4D2E-98C8-020787C47959}"/>
              </a:ext>
            </a:extLst>
          </p:cNvPr>
          <p:cNvSpPr txBox="1">
            <a:spLocks/>
          </p:cNvSpPr>
          <p:nvPr/>
        </p:nvSpPr>
        <p:spPr>
          <a:xfrm>
            <a:off x="4665307" y="1412779"/>
            <a:ext cx="8136904" cy="45365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개발예정 사항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 환경에서 최적화된 서비스 구현하기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Q n A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=""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242681" y="2132856"/>
            <a:ext cx="4217749" cy="4176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분석에 관한</a:t>
            </a: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논문들을 참고하여 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공통적으로 사용한 분석 방법을 검토하였음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검토결과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분석을 위해 </a:t>
            </a:r>
            <a:r>
              <a:rPr lang="en-US" altLang="ko-KR" sz="16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분석을 위해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 -IDF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채택하였음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2" y="1988840"/>
            <a:ext cx="32770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=""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래리 페이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73" y="1700808"/>
            <a:ext cx="2931223" cy="17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429000"/>
            <a:ext cx="3569118" cy="1240912"/>
          </a:xfrm>
          <a:prstGeom prst="rect">
            <a:avLst/>
          </a:prstGeom>
        </p:spPr>
      </p:pic>
      <p:pic>
        <p:nvPicPr>
          <p:cNvPr id="20" name="Picture 2" descr="https://www.link-assistant.com/images/news/tf-idf-tool-for-seo/screen-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487" r="3292" b="47075"/>
          <a:stretch/>
        </p:blipFill>
        <p:spPr bwMode="auto">
          <a:xfrm>
            <a:off x="2843807" y="4544261"/>
            <a:ext cx="3240361" cy="8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29607" y="5285324"/>
            <a:ext cx="4074641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문서의 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TF(term frequency)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DF(document frequency) :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IDF(inverse document frequency):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빈도의 역수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57399" y="2547445"/>
            <a:ext cx="4074641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단어가 문서군 내에서 얼마나 중요한지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반영하기 위한 수치 통계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오랫동안 정보수집 및 텍스트 마이닝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분야에서 사용되어져 왔음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 예로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Google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공동 창업자인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페이지와 세르게이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브린이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만든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PageRank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(Hypertext)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같이 사용할 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문서 키워드의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측정에 독보적인 성능을 보임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6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=""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통계적</a:t>
            </a: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분석 기법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및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선정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TF - IDF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9" y="2751530"/>
            <a:ext cx="361942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95" y="2751530"/>
            <a:ext cx="358184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오른쪽 화살표 27">
            <a:extLst>
              <a:ext uri="{FF2B5EF4-FFF2-40B4-BE49-F238E27FC236}">
                <a16:creationId xmlns=""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499992" y="4189151"/>
            <a:ext cx="216696" cy="3199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998" y="234888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제인 오스틴의 저서들을 이용한 예제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91287" y="3068960"/>
            <a:ext cx="369949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9443" y="3068960"/>
            <a:ext cx="576064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584FF1DB-E376-424B-BDA4-3C40D8818F0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8FB1811-8EB5-4A5F-8F95-C5569A6EAD67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10DC33-01B9-468D-B289-F21DA7D694B7}"/>
              </a:ext>
            </a:extLst>
          </p:cNvPr>
          <p:cNvSpPr txBox="1"/>
          <p:nvPr/>
        </p:nvSpPr>
        <p:spPr>
          <a:xfrm>
            <a:off x="4714348" y="2233894"/>
            <a:ext cx="3744416" cy="393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검색어의 연관도 분석을 위해 사용한 것으로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2013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구글에서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방법론이다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그대로 단어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벡터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(vector)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바꿔주는 것으로 이로 인해 단어를 수치화 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 할 수 있게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 되었다면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eat ]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넣었을 때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 단어로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apple ] , [ orange ] , [ rice ]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올 것을 예상 할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연관도를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찾게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"/>
          <a:stretch/>
        </p:blipFill>
        <p:spPr bwMode="auto">
          <a:xfrm>
            <a:off x="683567" y="2237216"/>
            <a:ext cx="3888433" cy="39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7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434AE7E-F71E-4D2B-8CD0-7AC4E8146D83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3E1B0B9E-1A77-4EE8-AC73-FE3F10E9D6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Picture 5" descr="15711406396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8" y="3323814"/>
            <a:ext cx="632630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/>
              <p:cNvSpPr/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 </a:t>
                </a: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중심단어</a:t>
                </a:r>
                <a:r>
                  <a:rPr lang="en-US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(c)</a:t>
                </a:r>
                <a:r>
                  <a:rPr lang="ko-KR" altLang="ko-KR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주어졌을 때 주변단어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(o)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나타날 확률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  <a:blipFill rotWithShape="0">
                <a:blip r:embed="rId4"/>
                <a:stretch>
                  <a:fillRect t="-6704" b="-7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="" xmlns:a16="http://schemas.microsoft.com/office/drawing/2014/main" id="{3969295C-5889-479E-B0F7-D50E583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56" y="2255119"/>
            <a:ext cx="3504599" cy="16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46" y="2255119"/>
            <a:ext cx="3641218" cy="3478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16016" y="4169839"/>
            <a:ext cx="366206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 진행하지 않음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분석단계에서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불용어와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의미가 없는 단어들을 제거를 해주기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때문에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의미가 없어짐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3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0292" y="2378563"/>
            <a:ext cx="37737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3208"/>
              </p:ext>
            </p:extLst>
          </p:nvPr>
        </p:nvGraphicFramePr>
        <p:xfrm>
          <a:off x="893414" y="3861048"/>
          <a:ext cx="3426396" cy="2257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99">
                  <a:extLst>
                    <a:ext uri="{9D8B030D-6E8A-4147-A177-3AD203B41FA5}">
                      <a16:colId xmlns="" xmlns:a16="http://schemas.microsoft.com/office/drawing/2014/main" val="2920993080"/>
                    </a:ext>
                  </a:extLst>
                </a:gridCol>
                <a:gridCol w="856599">
                  <a:extLst>
                    <a:ext uri="{9D8B030D-6E8A-4147-A177-3AD203B41FA5}">
                      <a16:colId xmlns="" xmlns:a16="http://schemas.microsoft.com/office/drawing/2014/main" val="2918370464"/>
                    </a:ext>
                  </a:extLst>
                </a:gridCol>
                <a:gridCol w="856599">
                  <a:extLst>
                    <a:ext uri="{9D8B030D-6E8A-4147-A177-3AD203B41FA5}">
                      <a16:colId xmlns="" xmlns:a16="http://schemas.microsoft.com/office/drawing/2014/main" val="3132468678"/>
                    </a:ext>
                  </a:extLst>
                </a:gridCol>
                <a:gridCol w="856599">
                  <a:extLst>
                    <a:ext uri="{9D8B030D-6E8A-4147-A177-3AD203B41FA5}">
                      <a16:colId xmlns="" xmlns:a16="http://schemas.microsoft.com/office/drawing/2014/main" val="437272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</a:p>
                  </a:txBody>
                  <a:tcPr marL="50306" marR="50306" marT="25153" marB="25153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2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000217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401797173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311295361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3347647709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="" xmlns:a16="http://schemas.microsoft.com/office/drawing/2014/main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72007"/>
              </p:ext>
            </p:extLst>
          </p:nvPr>
        </p:nvGraphicFramePr>
        <p:xfrm>
          <a:off x="4752944" y="3831365"/>
          <a:ext cx="3549080" cy="2238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575">
                  <a:extLst>
                    <a:ext uri="{9D8B030D-6E8A-4147-A177-3AD203B41FA5}">
                      <a16:colId xmlns="" xmlns:a16="http://schemas.microsoft.com/office/drawing/2014/main" val="1203308017"/>
                    </a:ext>
                  </a:extLst>
                </a:gridCol>
                <a:gridCol w="1170660">
                  <a:extLst>
                    <a:ext uri="{9D8B030D-6E8A-4147-A177-3AD203B41FA5}">
                      <a16:colId xmlns="" xmlns:a16="http://schemas.microsoft.com/office/drawing/2014/main" val="1834979755"/>
                    </a:ext>
                  </a:extLst>
                </a:gridCol>
                <a:gridCol w="15038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KeyWord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66FF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sz="1400" b="1" dirty="0">
                        <a:solidFill>
                          <a:srgbClr val="0066FF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 Count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84290096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64359423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3632428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52455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55976" y="2132856"/>
            <a:ext cx="432048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알 수 있는 것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Count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의존하지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않는 키워드 빈도수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여러 개를 통틀어서 중요한 키워드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추출이 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가능하다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smtClean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educed </a:t>
            </a:r>
            <a:r>
              <a:rPr lang="en-US" altLang="ko-KR" sz="2000" b="1" dirty="0" smtClean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erm </a:t>
            </a:r>
            <a:r>
              <a:rPr lang="en-US" altLang="ko-KR" sz="2000" b="1" dirty="0" smtClean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requency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7F84A902-0AC7-46C0-9411-1A16333FB02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6B2F07E-7C20-470F-BBB1-FA2715338F34}"/>
              </a:ext>
            </a:extLst>
          </p:cNvPr>
          <p:cNvSpPr txBox="1"/>
          <p:nvPr/>
        </p:nvSpPr>
        <p:spPr>
          <a:xfrm>
            <a:off x="683567" y="1588730"/>
            <a:ext cx="8064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 + Word2Vec </a:t>
            </a:r>
            <a:r>
              <a:rPr lang="en-US" altLang="ko-KR" sz="20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en-US" altLang="ko-KR" sz="19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Context </a:t>
            </a:r>
            <a:r>
              <a:rPr lang="en-US" altLang="ko-KR" sz="19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Relation </a:t>
            </a:r>
            <a:r>
              <a:rPr lang="en-US" altLang="ko-KR" sz="19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Matrix</a:t>
            </a:r>
            <a:endParaRPr lang="ko-KR" altLang="en-US" sz="1950" dirty="0"/>
          </a:p>
          <a:p>
            <a:pPr lvl="0"/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="" xmlns:a16="http://schemas.microsoft.com/office/drawing/2014/main" id="{AE5E6A0B-724D-44EF-97C9-CC006BE2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796532"/>
              </p:ext>
            </p:extLst>
          </p:nvPr>
        </p:nvGraphicFramePr>
        <p:xfrm>
          <a:off x="-324544" y="2204864"/>
          <a:ext cx="6120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b="21701"/>
          <a:stretch/>
        </p:blipFill>
        <p:spPr>
          <a:xfrm>
            <a:off x="5056464" y="2492896"/>
            <a:ext cx="2693423" cy="15192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5" descr="1571140639660"/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69" b="52535"/>
          <a:stretch/>
        </p:blipFill>
        <p:spPr bwMode="auto">
          <a:xfrm>
            <a:off x="5042331" y="4581128"/>
            <a:ext cx="2692800" cy="1519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/>
          <p:nvPr/>
        </p:nvCxnSpPr>
        <p:spPr>
          <a:xfrm flipV="1">
            <a:off x="3823981" y="3217467"/>
            <a:ext cx="1189412" cy="2129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>
            <a:off x="3823981" y="4372181"/>
            <a:ext cx="1189412" cy="70066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0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50081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19BCA8-EA3D-40A1-B047-9C47C1A9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5024"/>
            <a:ext cx="2398054" cy="224716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A9F19D89-7A37-43D9-A854-97988193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11" y="3645024"/>
            <a:ext cx="2438495" cy="2262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Bu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bble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Bubble chart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각 데이터들 간의 크기를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비교해서 보여주는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단어들의 수량 표현 외의 한계가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2AFF72F-3ECA-4B01-969D-CFB850AA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4" b="8551"/>
          <a:stretch/>
        </p:blipFill>
        <p:spPr>
          <a:xfrm>
            <a:off x="798720" y="3666795"/>
            <a:ext cx="2448108" cy="22471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Word cloud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cloud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핵심단어를 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시각화하는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많이 나온 단어를 특정하는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 외의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Tree map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많은 계층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표현하는데 적합한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기사에서 단어들 간의 관계를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2"/>
            <a:ext cx="9793088" cy="2088232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보트, 작은, 걸린, 남자이(가) 표시된 사진&#10;&#10;자동 생성된 설명">
            <a:extLst>
              <a:ext uri="{FF2B5EF4-FFF2-40B4-BE49-F238E27FC236}">
                <a16:creationId xmlns="" xmlns:a16="http://schemas.microsoft.com/office/drawing/2014/main" id="{9CABE8BA-3271-4379-BC24-D526FA18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7" y="3845080"/>
            <a:ext cx="2432796" cy="2093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0535B36-4CED-485A-8C61-E77A9EC28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6125284" y="3933056"/>
            <a:ext cx="2460985" cy="18986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키워드 간의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모델로는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일차원적인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밖에 표현할 수 없어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키워드가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개 이상의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연결되었다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모델은 뉴스에서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키워드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노드의 크기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 키워드의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</a:t>
            </a:r>
            <a:r>
              <a:rPr lang="ko-KR" altLang="en-US" sz="105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서로의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길이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연관된 정도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표현하게 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작은, 실내, 검은색, 앉아있는이(가) 표시된 사진&#10;&#10;자동 생성된 설명">
            <a:extLst>
              <a:ext uri="{FF2B5EF4-FFF2-40B4-BE49-F238E27FC236}">
                <a16:creationId xmlns="" xmlns:a16="http://schemas.microsoft.com/office/drawing/2014/main" id="{6B4D805D-C4A5-4D1F-A54F-77C81CCB6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7" y="3933056"/>
            <a:ext cx="2309699" cy="1898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6D25005-B087-4EA0-98AB-4521C4E58CB8}"/>
              </a:ext>
            </a:extLst>
          </p:cNvPr>
          <p:cNvSpPr txBox="1"/>
          <p:nvPr/>
        </p:nvSpPr>
        <p:spPr>
          <a:xfrm>
            <a:off x="6061152" y="1173664"/>
            <a:ext cx="2559847" cy="83292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</a:t>
            </a:r>
            <a:r>
              <a:rPr lang="en-US" altLang="ko-KR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 표현하는 기법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744690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표현의 한계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737613" y="2531384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많을 경우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관계들을 보기가 어려웠다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이러한 데이터들의 집단이 여러 군집을 이루고 있고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군집들끼리도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있다면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그것을 표현하는데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EBE9B74-AAC5-4DBD-AFCD-E6C5F7373EC5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A49021A-C292-4964-8D85-E72FA8D116BA}"/>
              </a:ext>
            </a:extLst>
          </p:cNvPr>
          <p:cNvSpPr txBox="1"/>
          <p:nvPr/>
        </p:nvSpPr>
        <p:spPr>
          <a:xfrm>
            <a:off x="4716016" y="2014236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표현의 장점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1B359082-5239-4EF1-B713-88206EE0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793101" y="3726491"/>
            <a:ext cx="3706891" cy="2078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245A7CE-B3DA-4713-85DD-3F3F7718678A}"/>
              </a:ext>
            </a:extLst>
          </p:cNvPr>
          <p:cNvSpPr txBox="1"/>
          <p:nvPr/>
        </p:nvSpPr>
        <p:spPr>
          <a:xfrm>
            <a:off x="4754117" y="2526806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각도에서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수 있으므로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 복잡한 관계의 데이터들 속에서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표현할 수 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894B3675-AAC4-454C-93DC-1E6207304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25" y="3568439"/>
            <a:ext cx="3634882" cy="2308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53B9D48-7102-40B0-BC42-5D2810C7ED4E}"/>
              </a:ext>
            </a:extLst>
          </p:cNvPr>
          <p:cNvSpPr/>
          <p:nvPr/>
        </p:nvSpPr>
        <p:spPr>
          <a:xfrm>
            <a:off x="4825935" y="3541164"/>
            <a:ext cx="3634882" cy="15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14BA933B-AF1D-4525-8D64-FEE34AFE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4501" y="3645024"/>
            <a:ext cx="2581435" cy="22670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F8442074-DE51-457E-A48A-D504657960C9}"/>
              </a:ext>
            </a:extLst>
          </p:cNvPr>
          <p:cNvGrpSpPr/>
          <p:nvPr/>
        </p:nvGrpSpPr>
        <p:grpSpPr>
          <a:xfrm>
            <a:off x="4723274" y="3861048"/>
            <a:ext cx="3870792" cy="1895492"/>
            <a:chOff x="8655685" y="150037"/>
            <a:chExt cx="4934500" cy="2305305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="" xmlns:a16="http://schemas.microsoft.com/office/drawing/2014/main" id="{17CBC54D-CFA8-4B30-8118-277A625AD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t="11845" r="25786" b="29441"/>
            <a:stretch/>
          </p:blipFill>
          <p:spPr>
            <a:xfrm>
              <a:off x="8655685" y="150037"/>
              <a:ext cx="324036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5B01629B-0F95-4B58-8DD2-2A9EFA69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5" t="14209" r="35848" b="25312"/>
            <a:stretch/>
          </p:blipFill>
          <p:spPr>
            <a:xfrm>
              <a:off x="11046355" y="151495"/>
              <a:ext cx="254383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0B1A5E4-FCF0-4B9A-8555-518FAE404D4C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4B60E190-9CA6-4D66-912F-7C55EA77A369}"/>
              </a:ext>
            </a:extLst>
          </p:cNvPr>
          <p:cNvSpPr txBox="1"/>
          <p:nvPr/>
        </p:nvSpPr>
        <p:spPr>
          <a:xfrm>
            <a:off x="744690" y="2017869"/>
            <a:ext cx="266429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javascirpt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D7E6BDA-EE4B-4453-ABF0-D911992CC356}"/>
              </a:ext>
            </a:extLst>
          </p:cNvPr>
          <p:cNvSpPr txBox="1"/>
          <p:nvPr/>
        </p:nvSpPr>
        <p:spPr>
          <a:xfrm>
            <a:off x="683927" y="2531384"/>
            <a:ext cx="396735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3.js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훌륭한 시각화 라이브러리이긴 하지만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부족하여 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Three.js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웹브라우저로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표현하는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활용하고자 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덧붙여 네트워크 시각화에 좋은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(Three.js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활용하고자 하였다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68D4171-238F-4AA2-A48F-3EE8197B2E08}"/>
              </a:ext>
            </a:extLst>
          </p:cNvPr>
          <p:cNvSpPr txBox="1"/>
          <p:nvPr/>
        </p:nvSpPr>
        <p:spPr>
          <a:xfrm>
            <a:off x="4716015" y="2017868"/>
            <a:ext cx="38853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라이브러리의 한계로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wrapping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63FB59-71FE-485B-9B5D-9138E6530ED9}"/>
              </a:ext>
            </a:extLst>
          </p:cNvPr>
          <p:cNvSpPr txBox="1"/>
          <p:nvPr/>
        </p:nvSpPr>
        <p:spPr>
          <a:xfrm>
            <a:off x="4723293" y="2531384"/>
            <a:ext cx="388530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작업을 진행하면서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주어진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라이브러리만으로는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표현에 한계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직접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소스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만들고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위에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일부의 라이브러리 소스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Wrapping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447A08A-1622-483D-8403-790C8E5D95D8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276E3038-7F82-4022-AA10-3063B332423D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1AAAC2D-8714-4E70-BFAB-46F31555F402}"/>
              </a:ext>
            </a:extLst>
          </p:cNvPr>
          <p:cNvSpPr txBox="1"/>
          <p:nvPr/>
        </p:nvSpPr>
        <p:spPr>
          <a:xfrm>
            <a:off x="1043608" y="5515260"/>
            <a:ext cx="1832134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 (Basic)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6881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="" xmlns:a16="http://schemas.microsoft.com/office/drawing/2014/main" id="{7CFEF36C-A312-41FD-B0A3-39EF60C3B095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="" xmlns:a16="http://schemas.microsoft.com/office/drawing/2014/main" id="{498051B8-AE7B-4783-A8BD-5F268B699ACF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CD45A647-1366-4E1C-B6C1-910724D60A96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F6733B52-5FCE-4C68-B17A-0B44AE5F0FF8}"/>
              </a:ext>
            </a:extLst>
          </p:cNvPr>
          <p:cNvGrpSpPr/>
          <p:nvPr/>
        </p:nvGrpSpPr>
        <p:grpSpPr>
          <a:xfrm>
            <a:off x="323528" y="2132856"/>
            <a:ext cx="8352928" cy="4099581"/>
            <a:chOff x="323528" y="1916832"/>
            <a:chExt cx="8352928" cy="4099581"/>
          </a:xfrm>
        </p:grpSpPr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B663E16A-ED79-4107-88C2-001715DE1FDC}"/>
                </a:ext>
              </a:extLst>
            </p:cNvPr>
            <p:cNvGrpSpPr/>
            <p:nvPr/>
          </p:nvGrpSpPr>
          <p:grpSpPr>
            <a:xfrm>
              <a:off x="323528" y="1916832"/>
              <a:ext cx="8352928" cy="4099581"/>
              <a:chOff x="498089" y="2065723"/>
              <a:chExt cx="8352928" cy="40995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="" xmlns:a16="http://schemas.microsoft.com/office/drawing/2014/main" id="{7ABD9AE0-4B11-4535-A366-2881F20F3903}"/>
                  </a:ext>
                </a:extLst>
              </p:cNvPr>
              <p:cNvGrpSpPr/>
              <p:nvPr/>
            </p:nvGrpSpPr>
            <p:grpSpPr>
              <a:xfrm>
                <a:off x="498089" y="2065723"/>
                <a:ext cx="8352928" cy="4099581"/>
                <a:chOff x="498089" y="2065723"/>
                <a:chExt cx="8352928" cy="409958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="" xmlns:a16="http://schemas.microsoft.com/office/drawing/2014/main" id="{4D710153-CF70-40EB-9EF2-78F8B034AAEA}"/>
                    </a:ext>
                  </a:extLst>
                </p:cNvPr>
                <p:cNvGrpSpPr/>
                <p:nvPr/>
              </p:nvGrpSpPr>
              <p:grpSpPr>
                <a:xfrm>
                  <a:off x="498089" y="2065723"/>
                  <a:ext cx="8352928" cy="4099581"/>
                  <a:chOff x="-575688" y="311583"/>
                  <a:chExt cx="9358375" cy="6357777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="" xmlns:a16="http://schemas.microsoft.com/office/drawing/2014/main" id="{69AB848F-5404-4481-AF0D-04815C59D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9630" y="1667296"/>
                    <a:ext cx="2358941" cy="769453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="" xmlns:a16="http://schemas.microsoft.com/office/drawing/2014/main" id="{2869335A-A3E6-4FBD-9BD0-420C78117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2656" y="1437496"/>
                    <a:ext cx="2429172" cy="1750818"/>
                  </a:xfrm>
                  <a:prstGeom prst="rect">
                    <a:avLst/>
                  </a:prstGeom>
                </p:spPr>
              </p:pic>
              <p:sp>
                <p:nvSpPr>
                  <p:cNvPr id="78" name="TextBox 77">
                    <a:extLst>
                      <a:ext uri="{FF2B5EF4-FFF2-40B4-BE49-F238E27FC236}">
                        <a16:creationId xmlns="" xmlns:a16="http://schemas.microsoft.com/office/drawing/2014/main" id="{91F4263E-322C-4FB0-8D58-0BB973AF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152" y="311583"/>
                    <a:ext cx="3680810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Analysis Server</a:t>
                    </a:r>
                  </a:p>
                  <a:p>
                    <a:r>
                      <a:rPr lang="ko-KR" altLang="en-US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실습용서버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: 70.12.115.xxx</a:t>
                    </a:r>
                  </a:p>
                  <a:p>
                    <a:r>
                      <a:rPr lang="en-US" altLang="ko-KR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Deca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-core / 128GB RAM / 12TB storage 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="" xmlns:a16="http://schemas.microsoft.com/office/drawing/2014/main" id="{A8CCE663-9D68-4031-BA20-F573100A251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62" y="311583"/>
                    <a:ext cx="2448273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Service Server</a:t>
                    </a: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AWS </a:t>
                    </a:r>
                    <a:r>
                      <a: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</a:t>
                    </a:r>
                    <a:endParaRPr lang="en-US" altLang="ko-KR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Free-tier EC2-t2.micro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="" xmlns:a16="http://schemas.microsoft.com/office/drawing/2014/main" id="{57C01794-FE84-4100-9A71-D766027C1124}"/>
                      </a:ext>
                    </a:extLst>
                  </p:cNvPr>
                  <p:cNvSpPr/>
                  <p:nvPr/>
                </p:nvSpPr>
                <p:spPr>
                  <a:xfrm>
                    <a:off x="4283968" y="2564904"/>
                    <a:ext cx="2376264" cy="410445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="" xmlns:a16="http://schemas.microsoft.com/office/drawing/2014/main" id="{B7AAF923-EFCA-462C-A205-E6EBF99DCC83}"/>
                      </a:ext>
                    </a:extLst>
                  </p:cNvPr>
                  <p:cNvSpPr/>
                  <p:nvPr/>
                </p:nvSpPr>
                <p:spPr>
                  <a:xfrm>
                    <a:off x="755525" y="3284983"/>
                    <a:ext cx="2376264" cy="3384377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="" xmlns:a16="http://schemas.microsoft.com/office/drawing/2014/main" id="{F30952CB-5D9B-42AC-938F-FA82ACA51E59}"/>
                      </a:ext>
                    </a:extLst>
                  </p:cNvPr>
                  <p:cNvSpPr/>
                  <p:nvPr/>
                </p:nvSpPr>
                <p:spPr>
                  <a:xfrm>
                    <a:off x="4499992" y="299695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WAS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apache-tomcat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Spring MVC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="" xmlns:a16="http://schemas.microsoft.com/office/drawing/2014/main" id="{4EBBE7BE-CD13-41EB-BA9A-9955B7D7938D}"/>
                      </a:ext>
                    </a:extLst>
                  </p:cNvPr>
                  <p:cNvSpPr/>
                  <p:nvPr/>
                </p:nvSpPr>
                <p:spPr>
                  <a:xfrm>
                    <a:off x="4499992" y="515719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DB</a:t>
                    </a:r>
                  </a:p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Oracle</a:t>
                    </a:r>
                    <a:endParaRPr lang="ko-KR" altLang="en-US" sz="11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="" xmlns:a16="http://schemas.microsoft.com/office/drawing/2014/main" id="{24C0F9C7-110A-404F-9E15-3B56DE62BB26}"/>
                      </a:ext>
                    </a:extLst>
                  </p:cNvPr>
                  <p:cNvCxnSpPr/>
                  <p:nvPr/>
                </p:nvCxnSpPr>
                <p:spPr>
                  <a:xfrm>
                    <a:off x="5004048" y="4365104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="" xmlns:a16="http://schemas.microsoft.com/office/drawing/2014/main" id="{E55F0891-1EEA-4DC0-864E-6C719B4FDE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96719" y="4336529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직사각형 85">
                    <a:extLst>
                      <a:ext uri="{FF2B5EF4-FFF2-40B4-BE49-F238E27FC236}">
                        <a16:creationId xmlns="" xmlns:a16="http://schemas.microsoft.com/office/drawing/2014/main" id="{55FC4AB1-5A50-4B54-979F-656056B36872}"/>
                      </a:ext>
                    </a:extLst>
                  </p:cNvPr>
                  <p:cNvSpPr/>
                  <p:nvPr/>
                </p:nvSpPr>
                <p:spPr>
                  <a:xfrm>
                    <a:off x="971549" y="351796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ko-KR" altLang="en-US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수집 </a:t>
                    </a: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/ </a:t>
                    </a:r>
                    <a:r>
                      <a:rPr lang="ko-KR" altLang="en-US" sz="1600" b="1" dirty="0" err="1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전처리기</a:t>
                    </a:r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/>
                    </a:r>
                    <a:b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</a:br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="" xmlns:a16="http://schemas.microsoft.com/office/drawing/2014/main" id="{1155696B-7176-43EF-BCB0-78FA45BFCA5D}"/>
                      </a:ext>
                    </a:extLst>
                  </p:cNvPr>
                  <p:cNvSpPr/>
                  <p:nvPr/>
                </p:nvSpPr>
                <p:spPr>
                  <a:xfrm>
                    <a:off x="971549" y="5291683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분석기</a:t>
                    </a:r>
                    <a:endParaRPr lang="en-US" altLang="ko-KR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(word2vec, RTF)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="" xmlns:a16="http://schemas.microsoft.com/office/drawing/2014/main" id="{3B7CDDC3-E48D-46EC-8662-A435137F2988}"/>
                      </a:ext>
                    </a:extLst>
                  </p:cNvPr>
                  <p:cNvCxnSpPr/>
                  <p:nvPr/>
                </p:nvCxnSpPr>
                <p:spPr>
                  <a:xfrm>
                    <a:off x="1943657" y="4791819"/>
                    <a:ext cx="0" cy="42406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9" name="Picture 5">
                    <a:extLst>
                      <a:ext uri="{FF2B5EF4-FFF2-40B4-BE49-F238E27FC236}">
                        <a16:creationId xmlns="" xmlns:a16="http://schemas.microsoft.com/office/drawing/2014/main" id="{84F12C45-E928-4C7E-A1AE-120F8CCA1E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037880"/>
                    <a:ext cx="306002" cy="3045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6">
                    <a:extLst>
                      <a:ext uri="{FF2B5EF4-FFF2-40B4-BE49-F238E27FC236}">
                        <a16:creationId xmlns="" xmlns:a16="http://schemas.microsoft.com/office/drawing/2014/main" id="{083EEF02-ECB6-4D55-905A-713D1B7C22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791508"/>
                    <a:ext cx="300406" cy="3054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7">
                    <a:extLst>
                      <a:ext uri="{FF2B5EF4-FFF2-40B4-BE49-F238E27FC236}">
                        <a16:creationId xmlns="" xmlns:a16="http://schemas.microsoft.com/office/drawing/2014/main" id="{F9C8038B-3C72-4427-8709-B3CFC491C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8525" y="3553966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7">
                    <a:extLst>
                      <a:ext uri="{FF2B5EF4-FFF2-40B4-BE49-F238E27FC236}">
                        <a16:creationId xmlns="" xmlns:a16="http://schemas.microsoft.com/office/drawing/2014/main" id="{3ECBFA02-7ED2-4C5D-B19E-4B3DA5C1F0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6094" y="5324351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10">
                    <a:extLst>
                      <a:ext uri="{FF2B5EF4-FFF2-40B4-BE49-F238E27FC236}">
                        <a16:creationId xmlns="" xmlns:a16="http://schemas.microsoft.com/office/drawing/2014/main" id="{93EDA7CE-39FC-4411-B848-A0F157846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24214" y="5206354"/>
                    <a:ext cx="281792" cy="2647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="" xmlns:a16="http://schemas.microsoft.com/office/drawing/2014/main" id="{AB98C86A-D97F-4F70-98C5-F845698EC64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5688" y="1526219"/>
                    <a:ext cx="1547237" cy="572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 err="1">
                        <a:solidFill>
                          <a:srgbClr val="0066FF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crontab</a:t>
                    </a:r>
                    <a:endParaRPr lang="ko-KR" altLang="en-US" b="1" dirty="0">
                      <a:solidFill>
                        <a:srgbClr val="0066FF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95" name="꺾인 연결선 26">
                    <a:extLst>
                      <a:ext uri="{FF2B5EF4-FFF2-40B4-BE49-F238E27FC236}">
                        <a16:creationId xmlns="" xmlns:a16="http://schemas.microsoft.com/office/drawing/2014/main" id="{E946B1A9-C4D3-4B3B-BD4A-9A08F8FEB903}"/>
                      </a:ext>
                    </a:extLst>
                  </p:cNvPr>
                  <p:cNvCxnSpPr>
                    <a:stCxn id="94" idx="2"/>
                    <a:endCxn id="86" idx="1"/>
                  </p:cNvCxnSpPr>
                  <p:nvPr/>
                </p:nvCxnSpPr>
                <p:spPr>
                  <a:xfrm rot="16200000" flipH="1">
                    <a:off x="-412776" y="2709700"/>
                    <a:ext cx="1995034" cy="773618"/>
                  </a:xfrm>
                  <a:prstGeom prst="bentConnector2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Picture 2" descr="client pc icon에 대한 이미지 검색결과">
                    <a:extLst>
                      <a:ext uri="{FF2B5EF4-FFF2-40B4-BE49-F238E27FC236}">
                        <a16:creationId xmlns="" xmlns:a16="http://schemas.microsoft.com/office/drawing/2014/main" id="{1F6A5499-72F0-4C37-AA90-74E30E174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0312" y="2060848"/>
                    <a:ext cx="1271191" cy="1271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4" descr="client pc icon에 대한 이미지 검색결과">
                    <a:extLst>
                      <a:ext uri="{FF2B5EF4-FFF2-40B4-BE49-F238E27FC236}">
                        <a16:creationId xmlns="" xmlns:a16="http://schemas.microsoft.com/office/drawing/2014/main" id="{FF371DD1-F6FD-4EE2-8F39-54D8ABBCE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47088" y="3653581"/>
                    <a:ext cx="1111935" cy="1071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6" descr="user pc icon에 대한 이미지 검색결과">
                    <a:extLst>
                      <a:ext uri="{FF2B5EF4-FFF2-40B4-BE49-F238E27FC236}">
                        <a16:creationId xmlns="" xmlns:a16="http://schemas.microsoft.com/office/drawing/2014/main" id="{A7F3E56F-DC9A-41AE-9629-A755A574FC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5301208"/>
                    <a:ext cx="1080120" cy="10801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9" name="직선 화살표 연결선 98">
                    <a:extLst>
                      <a:ext uri="{FF2B5EF4-FFF2-40B4-BE49-F238E27FC236}">
                        <a16:creationId xmlns="" xmlns:a16="http://schemas.microsoft.com/office/drawing/2014/main" id="{3D91AF8E-D9BF-4C54-8A14-0FFE8620135D}"/>
                      </a:ext>
                    </a:extLst>
                  </p:cNvPr>
                  <p:cNvCxnSpPr>
                    <a:stCxn id="96" idx="1"/>
                  </p:cNvCxnSpPr>
                  <p:nvPr/>
                </p:nvCxnSpPr>
                <p:spPr>
                  <a:xfrm flipH="1">
                    <a:off x="6484087" y="2696444"/>
                    <a:ext cx="896225" cy="73255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화살표 연결선 99">
                    <a:extLst>
                      <a:ext uri="{FF2B5EF4-FFF2-40B4-BE49-F238E27FC236}">
                        <a16:creationId xmlns="" xmlns:a16="http://schemas.microsoft.com/office/drawing/2014/main" id="{5530FBEA-9792-4CD1-A10C-33502BEED130}"/>
                      </a:ext>
                    </a:extLst>
                  </p:cNvPr>
                  <p:cNvCxnSpPr>
                    <a:stCxn id="97" idx="3"/>
                  </p:cNvCxnSpPr>
                  <p:nvPr/>
                </p:nvCxnSpPr>
                <p:spPr>
                  <a:xfrm flipH="1" flipV="1">
                    <a:off x="6484087" y="3584337"/>
                    <a:ext cx="1063001" cy="60502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="" xmlns:a16="http://schemas.microsoft.com/office/drawing/2014/main" id="{519E8D6E-AA15-4A53-ACB8-EE5785113950}"/>
                      </a:ext>
                    </a:extLst>
                  </p:cNvPr>
                  <p:cNvCxnSpPr>
                    <a:stCxn id="98" idx="1"/>
                  </p:cNvCxnSpPr>
                  <p:nvPr/>
                </p:nvCxnSpPr>
                <p:spPr>
                  <a:xfrm flipH="1" flipV="1">
                    <a:off x="6484088" y="3743592"/>
                    <a:ext cx="1040240" cy="209767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="" xmlns:a16="http://schemas.microsoft.com/office/drawing/2014/main" id="{26F64E55-3DF3-4F33-B2F1-21B06F17127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212" y="1477839"/>
                    <a:ext cx="1275475" cy="620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사용자</a:t>
                    </a:r>
                    <a:endParaRPr lang="en-US" altLang="ko-KR" sz="2000" b="1" dirty="0">
                      <a:solidFill>
                        <a:schemeClr val="accent6">
                          <a:lumMod val="75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103" name="꺾인 연결선 3">
                    <a:extLst>
                      <a:ext uri="{FF2B5EF4-FFF2-40B4-BE49-F238E27FC236}">
                        <a16:creationId xmlns="" xmlns:a16="http://schemas.microsoft.com/office/drawing/2014/main" id="{E6C8FD7D-A190-40D3-96D0-A5E5B906A25E}"/>
                      </a:ext>
                    </a:extLst>
                  </p:cNvPr>
                  <p:cNvCxnSpPr>
                    <a:stCxn id="87" idx="3"/>
                    <a:endCxn id="83" idx="1"/>
                  </p:cNvCxnSpPr>
                  <p:nvPr/>
                </p:nvCxnSpPr>
                <p:spPr>
                  <a:xfrm flipV="1">
                    <a:off x="2915765" y="5733257"/>
                    <a:ext cx="1584227" cy="134490"/>
                  </a:xfrm>
                  <a:prstGeom prst="bentConnector3">
                    <a:avLst/>
                  </a:prstGeom>
                  <a:ln w="3810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>
                  <a:extLst>
                    <a:ext uri="{FF2B5EF4-FFF2-40B4-BE49-F238E27FC236}">
                      <a16:creationId xmlns="" xmlns:a16="http://schemas.microsoft.com/office/drawing/2014/main" id="{A306258A-6EA9-4821-A692-F23AF51D4779}"/>
                    </a:ext>
                  </a:extLst>
                </p:cNvPr>
                <p:cNvSpPr txBox="1"/>
                <p:nvPr/>
              </p:nvSpPr>
              <p:spPr>
                <a:xfrm>
                  <a:off x="3882465" y="5305860"/>
                  <a:ext cx="9584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ko-KR" sz="12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cx_Oracle</a:t>
                  </a:r>
                  <a:endParaRPr lang="ko-KR" altLang="en-US" sz="12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E2770572-BB9C-45BA-8A7E-C7A853E19829}"/>
                  </a:ext>
                </a:extLst>
              </p:cNvPr>
              <p:cNvSpPr txBox="1"/>
              <p:nvPr/>
            </p:nvSpPr>
            <p:spPr>
              <a:xfrm>
                <a:off x="559211" y="3671151"/>
                <a:ext cx="850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every </a:t>
                </a:r>
              </a:p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 hours</a:t>
                </a:r>
                <a:endParaRPr lang="ko-KR" altLang="en-US" sz="1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F2210FAF-0399-44A4-BBAE-9DF3100E0B2F}"/>
                </a:ext>
              </a:extLst>
            </p:cNvPr>
            <p:cNvSpPr txBox="1"/>
            <p:nvPr/>
          </p:nvSpPr>
          <p:spPr>
            <a:xfrm>
              <a:off x="2614906" y="4835786"/>
              <a:ext cx="1209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Sub-process</a:t>
              </a:r>
              <a:r>
                <a:rPr lang="ko-KR" altLang="en-US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A809699D-FCBE-49B4-9E5A-1ABDBD5A6A2A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E75C962-9BC5-4974-AD56-B58D129BF43B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F9D81FD-BEE6-4449-A301-0CB1F17F637D}"/>
              </a:ext>
            </a:extLst>
          </p:cNvPr>
          <p:cNvSpPr txBox="1"/>
          <p:nvPr/>
        </p:nvSpPr>
        <p:spPr>
          <a:xfrm>
            <a:off x="683566" y="1588730"/>
            <a:ext cx="777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AWS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 네임 설정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="" xmlns:a16="http://schemas.microsoft.com/office/drawing/2014/main" id="{779FD680-8117-4A7A-A558-CFDB0B3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1" y="3200452"/>
            <a:ext cx="1296145" cy="1380676"/>
          </a:xfrm>
          <a:prstGeom prst="rect">
            <a:avLst/>
          </a:prstGeom>
        </p:spPr>
      </p:pic>
      <p:sp>
        <p:nvSpPr>
          <p:cNvPr id="17" name="직사각형 9">
            <a:extLst>
              <a:ext uri="{FF2B5EF4-FFF2-40B4-BE49-F238E27FC236}">
                <a16:creationId xmlns="" xmlns:a16="http://schemas.microsoft.com/office/drawing/2014/main" id="{EFB42BED-66A6-4FB3-95D2-0CC5B6AA4233}"/>
              </a:ext>
            </a:extLst>
          </p:cNvPr>
          <p:cNvSpPr/>
          <p:nvPr/>
        </p:nvSpPr>
        <p:spPr>
          <a:xfrm>
            <a:off x="2374776" y="4581128"/>
            <a:ext cx="1837184" cy="165618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="" xmlns:a16="http://schemas.microsoft.com/office/drawing/2014/main" id="{24412AE5-20A8-46A5-B604-AA3F261B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15" y="4674342"/>
            <a:ext cx="609884" cy="62836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="" xmlns:a16="http://schemas.microsoft.com/office/drawing/2014/main" id="{FDF06FCE-BC49-44D3-ACD1-A8504722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9" y="5590738"/>
            <a:ext cx="506228" cy="46857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="" xmlns:a16="http://schemas.microsoft.com/office/drawing/2014/main" id="{716F5266-5971-4129-B037-802BB4F5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2971" y="5057037"/>
            <a:ext cx="1339127" cy="682358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E29ACF91-4A6B-4D1B-9449-14CE46CC36A2}"/>
              </a:ext>
            </a:extLst>
          </p:cNvPr>
          <p:cNvGrpSpPr/>
          <p:nvPr/>
        </p:nvGrpSpPr>
        <p:grpSpPr>
          <a:xfrm>
            <a:off x="467544" y="2227797"/>
            <a:ext cx="2366387" cy="2381790"/>
            <a:chOff x="525998" y="2227797"/>
            <a:chExt cx="2366387" cy="2381790"/>
          </a:xfrm>
        </p:grpSpPr>
        <p:pic>
          <p:nvPicPr>
            <p:cNvPr id="15" name="Picture 2" descr="멀티캠퍼스 이미지 검색결과&quot;">
              <a:extLst>
                <a:ext uri="{FF2B5EF4-FFF2-40B4-BE49-F238E27FC236}">
                  <a16:creationId xmlns="" xmlns:a16="http://schemas.microsoft.com/office/drawing/2014/main" id="{E4BF470B-1486-41E3-904E-F1387249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227797"/>
              <a:ext cx="1396756" cy="69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9">
              <a:extLst>
                <a:ext uri="{FF2B5EF4-FFF2-40B4-BE49-F238E27FC236}">
                  <a16:creationId xmlns="" xmlns:a16="http://schemas.microsoft.com/office/drawing/2014/main" id="{73AC6BF9-297D-4FA1-9983-3024D532C623}"/>
                </a:ext>
              </a:extLst>
            </p:cNvPr>
            <p:cNvSpPr/>
            <p:nvPr/>
          </p:nvSpPr>
          <p:spPr>
            <a:xfrm>
              <a:off x="790600" y="2310770"/>
              <a:ext cx="1837184" cy="205433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2" name="Picture 7">
              <a:extLst>
                <a:ext uri="{FF2B5EF4-FFF2-40B4-BE49-F238E27FC236}">
                  <a16:creationId xmlns="" xmlns:a16="http://schemas.microsoft.com/office/drawing/2014/main" id="{B09A1A1C-FC85-467A-8983-208B7049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" y="3278494"/>
              <a:ext cx="2366387" cy="1331093"/>
            </a:xfrm>
            <a:prstGeom prst="rect">
              <a:avLst/>
            </a:prstGeom>
          </p:spPr>
        </p:pic>
        <p:sp>
          <p:nvSpPr>
            <p:cNvPr id="23" name="Rounded Rectangular Callout 8">
              <a:extLst>
                <a:ext uri="{FF2B5EF4-FFF2-40B4-BE49-F238E27FC236}">
                  <a16:creationId xmlns="" xmlns:a16="http://schemas.microsoft.com/office/drawing/2014/main" id="{E151B335-A9A5-4E70-B592-43ED4AEDA7F1}"/>
                </a:ext>
              </a:extLst>
            </p:cNvPr>
            <p:cNvSpPr/>
            <p:nvPr/>
          </p:nvSpPr>
          <p:spPr>
            <a:xfrm>
              <a:off x="899592" y="2840197"/>
              <a:ext cx="1635498" cy="598408"/>
            </a:xfrm>
            <a:prstGeom prst="wedgeRoundRectCallout">
              <a:avLst>
                <a:gd name="adj1" fmla="val 6496"/>
                <a:gd name="adj2" fmla="val 7740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80,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443,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8000, 8080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빼고 못 나간다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5" name="Elbow Connector 29">
            <a:extLst>
              <a:ext uri="{FF2B5EF4-FFF2-40B4-BE49-F238E27FC236}">
                <a16:creationId xmlns="" xmlns:a16="http://schemas.microsoft.com/office/drawing/2014/main" id="{D398C2D5-EA47-43CF-A7F6-2488E90DBB01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1299894" y="4474850"/>
            <a:ext cx="1453928" cy="1246422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EAF3EE4-FE44-44BB-8AF8-A18BDDF75E09}"/>
              </a:ext>
            </a:extLst>
          </p:cNvPr>
          <p:cNvSpPr txBox="1"/>
          <p:nvPr/>
        </p:nvSpPr>
        <p:spPr>
          <a:xfrm>
            <a:off x="1809785" y="4757951"/>
            <a:ext cx="66309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:8000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865EA93-A128-4779-BA8C-7C8CC2407997}"/>
              </a:ext>
            </a:extLst>
          </p:cNvPr>
          <p:cNvSpPr txBox="1"/>
          <p:nvPr/>
        </p:nvSpPr>
        <p:spPr>
          <a:xfrm>
            <a:off x="1809327" y="5597707"/>
            <a:ext cx="6434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3508758-5141-43A1-A660-CDFEF8F5A406}"/>
              </a:ext>
            </a:extLst>
          </p:cNvPr>
          <p:cNvSpPr txBox="1"/>
          <p:nvPr/>
        </p:nvSpPr>
        <p:spPr>
          <a:xfrm>
            <a:off x="2013528" y="5178275"/>
            <a:ext cx="49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9">
            <a:extLst>
              <a:ext uri="{FF2B5EF4-FFF2-40B4-BE49-F238E27FC236}">
                <a16:creationId xmlns="" xmlns:a16="http://schemas.microsoft.com/office/drawing/2014/main" id="{68DD8594-B927-4057-AC71-2575F55F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2232849"/>
            <a:ext cx="1276428" cy="58249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2" name="Picture 12" descr="route53 이미지 검색결과">
            <a:extLst>
              <a:ext uri="{FF2B5EF4-FFF2-40B4-BE49-F238E27FC236}">
                <a16:creationId xmlns="" xmlns:a16="http://schemas.microsoft.com/office/drawing/2014/main" id="{0F64251E-7E82-433B-BF50-1601DF9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8" y="3501008"/>
            <a:ext cx="1344671" cy="13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52">
            <a:extLst>
              <a:ext uri="{FF2B5EF4-FFF2-40B4-BE49-F238E27FC236}">
                <a16:creationId xmlns="" xmlns:a16="http://schemas.microsoft.com/office/drawing/2014/main" id="{A19FCDBC-EDD4-4BB9-9A44-DB1F39B27E63}"/>
              </a:ext>
            </a:extLst>
          </p:cNvPr>
          <p:cNvSpPr/>
          <p:nvPr/>
        </p:nvSpPr>
        <p:spPr>
          <a:xfrm>
            <a:off x="4695396" y="2081349"/>
            <a:ext cx="1837184" cy="59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issuewhatshow.com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38" name="Right Arrow 53">
            <a:extLst>
              <a:ext uri="{FF2B5EF4-FFF2-40B4-BE49-F238E27FC236}">
                <a16:creationId xmlns="" xmlns:a16="http://schemas.microsoft.com/office/drawing/2014/main" id="{2C97D00E-6E26-4A47-A45E-3F2543C9650F}"/>
              </a:ext>
            </a:extLst>
          </p:cNvPr>
          <p:cNvSpPr/>
          <p:nvPr/>
        </p:nvSpPr>
        <p:spPr>
          <a:xfrm>
            <a:off x="6648814" y="2425242"/>
            <a:ext cx="227442" cy="1312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B6D323F7-7C5A-4704-A604-C8219D4D083E}"/>
              </a:ext>
            </a:extLst>
          </p:cNvPr>
          <p:cNvGrpSpPr/>
          <p:nvPr/>
        </p:nvGrpSpPr>
        <p:grpSpPr>
          <a:xfrm>
            <a:off x="5062705" y="4956665"/>
            <a:ext cx="2029575" cy="1280647"/>
            <a:chOff x="4740717" y="4884657"/>
            <a:chExt cx="2029575" cy="1280647"/>
          </a:xfrm>
        </p:grpSpPr>
        <p:pic>
          <p:nvPicPr>
            <p:cNvPr id="44" name="Picture 54">
              <a:extLst>
                <a:ext uri="{FF2B5EF4-FFF2-40B4-BE49-F238E27FC236}">
                  <a16:creationId xmlns="" xmlns:a16="http://schemas.microsoft.com/office/drawing/2014/main" id="{74B51A45-B22C-4B1E-B725-D85A810E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8349" y="4915508"/>
              <a:ext cx="2004875" cy="1198994"/>
            </a:xfrm>
            <a:prstGeom prst="rect">
              <a:avLst/>
            </a:prstGeom>
          </p:spPr>
        </p:pic>
        <p:sp>
          <p:nvSpPr>
            <p:cNvPr id="46" name="직사각형 9">
              <a:extLst>
                <a:ext uri="{FF2B5EF4-FFF2-40B4-BE49-F238E27FC236}">
                  <a16:creationId xmlns="" xmlns:a16="http://schemas.microsoft.com/office/drawing/2014/main" id="{84DBBA7E-9ADB-4E08-A939-C323DF3891F1}"/>
                </a:ext>
              </a:extLst>
            </p:cNvPr>
            <p:cNvSpPr/>
            <p:nvPr/>
          </p:nvSpPr>
          <p:spPr>
            <a:xfrm>
              <a:off x="4740717" y="4884657"/>
              <a:ext cx="2029575" cy="1280647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Rectangle 55">
              <a:extLst>
                <a:ext uri="{FF2B5EF4-FFF2-40B4-BE49-F238E27FC236}">
                  <a16:creationId xmlns="" xmlns:a16="http://schemas.microsoft.com/office/drawing/2014/main" id="{87C53200-0BC2-4C35-9004-1892E08295B5}"/>
                </a:ext>
              </a:extLst>
            </p:cNvPr>
            <p:cNvSpPr/>
            <p:nvPr/>
          </p:nvSpPr>
          <p:spPr>
            <a:xfrm>
              <a:off x="5940152" y="5302707"/>
              <a:ext cx="801711" cy="5025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CE367C30-123C-4418-A881-B039582ABECD}"/>
              </a:ext>
            </a:extLst>
          </p:cNvPr>
          <p:cNvGrpSpPr/>
          <p:nvPr/>
        </p:nvGrpSpPr>
        <p:grpSpPr>
          <a:xfrm>
            <a:off x="6918588" y="2852936"/>
            <a:ext cx="1541844" cy="1798935"/>
            <a:chOff x="6804248" y="2852936"/>
            <a:chExt cx="1541844" cy="1798935"/>
          </a:xfrm>
        </p:grpSpPr>
        <p:pic>
          <p:nvPicPr>
            <p:cNvPr id="33" name="Picture 50">
              <a:extLst>
                <a:ext uri="{FF2B5EF4-FFF2-40B4-BE49-F238E27FC236}">
                  <a16:creationId xmlns="" xmlns:a16="http://schemas.microsoft.com/office/drawing/2014/main" id="{4706A3AB-B0CE-47B1-A605-061854C4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256" y="2924944"/>
              <a:ext cx="1276425" cy="1726927"/>
            </a:xfrm>
            <a:prstGeom prst="rect">
              <a:avLst/>
            </a:prstGeom>
          </p:spPr>
        </p:pic>
        <p:sp>
          <p:nvSpPr>
            <p:cNvPr id="45" name="직사각형 9">
              <a:extLst>
                <a:ext uri="{FF2B5EF4-FFF2-40B4-BE49-F238E27FC236}">
                  <a16:creationId xmlns="" xmlns:a16="http://schemas.microsoft.com/office/drawing/2014/main" id="{7A6ADEC9-6580-4E99-96B1-5757B3EB9430}"/>
                </a:ext>
              </a:extLst>
            </p:cNvPr>
            <p:cNvSpPr/>
            <p:nvPr/>
          </p:nvSpPr>
          <p:spPr>
            <a:xfrm>
              <a:off x="6804248" y="2852936"/>
              <a:ext cx="1541844" cy="174182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="" xmlns:a16="http://schemas.microsoft.com/office/drawing/2014/main" id="{85D9FBBD-9B06-4500-9DC9-A0C2AA556116}"/>
                </a:ext>
              </a:extLst>
            </p:cNvPr>
            <p:cNvSpPr/>
            <p:nvPr/>
          </p:nvSpPr>
          <p:spPr>
            <a:xfrm>
              <a:off x="6851851" y="3676386"/>
              <a:ext cx="1147379" cy="8793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9" name="Elbow Connector 57">
            <a:extLst>
              <a:ext uri="{FF2B5EF4-FFF2-40B4-BE49-F238E27FC236}">
                <a16:creationId xmlns="" xmlns:a16="http://schemas.microsoft.com/office/drawing/2014/main" id="{6BEE4EF0-9E7D-4C20-966C-045B2591D1DE}"/>
              </a:ext>
            </a:extLst>
          </p:cNvPr>
          <p:cNvCxnSpPr>
            <a:stCxn id="44" idx="3"/>
            <a:endCxn id="33" idx="2"/>
          </p:cNvCxnSpPr>
          <p:nvPr/>
        </p:nvCxnSpPr>
        <p:spPr>
          <a:xfrm flipV="1">
            <a:off x="7085212" y="4651871"/>
            <a:ext cx="543597" cy="935142"/>
          </a:xfrm>
          <a:prstGeom prst="bentConnector2">
            <a:avLst/>
          </a:prstGeom>
          <a:ln w="12700"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0">
            <a:extLst>
              <a:ext uri="{FF2B5EF4-FFF2-40B4-BE49-F238E27FC236}">
                <a16:creationId xmlns="" xmlns:a16="http://schemas.microsoft.com/office/drawing/2014/main" id="{C560548E-CA8D-4E94-86C6-1E8237B30209}"/>
              </a:ext>
            </a:extLst>
          </p:cNvPr>
          <p:cNvSpPr/>
          <p:nvPr/>
        </p:nvSpPr>
        <p:spPr>
          <a:xfrm>
            <a:off x="7519556" y="5042375"/>
            <a:ext cx="864514" cy="52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네임서버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1" name="Elbow Connector 69">
            <a:extLst>
              <a:ext uri="{FF2B5EF4-FFF2-40B4-BE49-F238E27FC236}">
                <a16:creationId xmlns="" xmlns:a16="http://schemas.microsoft.com/office/drawing/2014/main" id="{0EE19BC3-FCAE-4A56-89A1-702AC27489BA}"/>
              </a:ext>
            </a:extLst>
          </p:cNvPr>
          <p:cNvCxnSpPr/>
          <p:nvPr/>
        </p:nvCxnSpPr>
        <p:spPr>
          <a:xfrm rot="16200000" flipH="1">
            <a:off x="5280274" y="2959554"/>
            <a:ext cx="640485" cy="2470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="" xmlns:a16="http://schemas.microsoft.com/office/drawing/2014/main" id="{D236D180-54BC-45C1-ADF5-A326E5C200B0}"/>
              </a:ext>
            </a:extLst>
          </p:cNvPr>
          <p:cNvCxnSpPr/>
          <p:nvPr/>
        </p:nvCxnSpPr>
        <p:spPr>
          <a:xfrm rot="10800000">
            <a:off x="4211960" y="3674029"/>
            <a:ext cx="987596" cy="13654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29">
            <a:extLst>
              <a:ext uri="{FF2B5EF4-FFF2-40B4-BE49-F238E27FC236}">
                <a16:creationId xmlns="" xmlns:a16="http://schemas.microsoft.com/office/drawing/2014/main" id="{C0F99461-B730-427E-B311-C347DDBFC28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619672" y="4365103"/>
            <a:ext cx="1771684" cy="1033114"/>
          </a:xfrm>
          <a:prstGeom prst="bentConnector3">
            <a:avLst>
              <a:gd name="adj1" fmla="val -77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9">
            <a:extLst>
              <a:ext uri="{FF2B5EF4-FFF2-40B4-BE49-F238E27FC236}">
                <a16:creationId xmlns="" xmlns:a16="http://schemas.microsoft.com/office/drawing/2014/main" id="{FB627AD1-9AE4-4C5E-BE05-5D30FEB95B2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5696" y="4365103"/>
            <a:ext cx="763619" cy="623422"/>
          </a:xfrm>
          <a:prstGeom prst="bentConnector3">
            <a:avLst>
              <a:gd name="adj1" fmla="val 3432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26000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4DED40D0-502F-4F44-98AC-B4049F7A3D5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301804F-608A-412F-A30F-77B2BE6366D4}"/>
              </a:ext>
            </a:extLst>
          </p:cNvPr>
          <p:cNvSpPr txBox="1"/>
          <p:nvPr/>
        </p:nvSpPr>
        <p:spPr>
          <a:xfrm>
            <a:off x="0" y="21903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A4ACF0D-564D-4A22-8F53-DBA4A88B2090}"/>
              </a:ext>
            </a:extLst>
          </p:cNvPr>
          <p:cNvSpPr txBox="1"/>
          <p:nvPr/>
        </p:nvSpPr>
        <p:spPr>
          <a:xfrm>
            <a:off x="-7030" y="27664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3EEF3E8-BB4E-4137-AF1F-A7E66CBD5C6A}"/>
              </a:ext>
            </a:extLst>
          </p:cNvPr>
          <p:cNvSpPr txBox="1"/>
          <p:nvPr/>
        </p:nvSpPr>
        <p:spPr>
          <a:xfrm>
            <a:off x="7484" y="331692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www.issuewhat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1"/>
            <a:ext cx="14401600" cy="4752493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추후 개발예정 사항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뉴스가 사이트들마다 차이가 있나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뉴스는 언제부터 언제까지 떠 있었을까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 기간 유지되는  키워드 분석을 통하여 시국의 변화 양상을 확인하는 서비스를 제공하려 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패드 등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 최적화된 서비스 구현하기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 사이즈만 바뀌는 것이 아니라 기능들도 사용할 수 있도록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20B4A2FB-B6A8-4CE0-9ECA-16517D5FE84C}"/>
              </a:ext>
            </a:extLst>
          </p:cNvPr>
          <p:cNvGrpSpPr/>
          <p:nvPr/>
        </p:nvGrpSpPr>
        <p:grpSpPr>
          <a:xfrm>
            <a:off x="4644008" y="2015672"/>
            <a:ext cx="3384376" cy="424649"/>
            <a:chOff x="2987824" y="2884098"/>
            <a:chExt cx="4804813" cy="534450"/>
          </a:xfrm>
        </p:grpSpPr>
        <p:pic>
          <p:nvPicPr>
            <p:cNvPr id="6" name="그림 5" descr="시계이(가) 표시된 사진&#10;&#10;자동 생성된 설명">
              <a:extLst>
                <a:ext uri="{FF2B5EF4-FFF2-40B4-BE49-F238E27FC236}">
                  <a16:creationId xmlns="" xmlns:a16="http://schemas.microsoft.com/office/drawing/2014/main" id="{7B750C27-5F62-4F17-99D6-C203E2D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84098"/>
              <a:ext cx="1252197" cy="508643"/>
            </a:xfrm>
            <a:prstGeom prst="rect">
              <a:avLst/>
            </a:prstGeom>
          </p:spPr>
        </p:pic>
        <p:pic>
          <p:nvPicPr>
            <p:cNvPr id="7" name="그림 6" descr="개체, 시계이(가) 표시된 사진&#10;&#10;자동 생성된 설명">
              <a:extLst>
                <a:ext uri="{FF2B5EF4-FFF2-40B4-BE49-F238E27FC236}">
                  <a16:creationId xmlns="" xmlns:a16="http://schemas.microsoft.com/office/drawing/2014/main" id="{CE5B8853-E4BF-4250-8EDF-8C72FA6B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4" t="20955" b="18556"/>
            <a:stretch/>
          </p:blipFill>
          <p:spPr>
            <a:xfrm>
              <a:off x="5104117" y="2888054"/>
              <a:ext cx="2170921" cy="5293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85D0135B-B102-4E27-B47D-66232A2CC1AF}"/>
                </a:ext>
              </a:extLst>
            </p:cNvPr>
            <p:cNvSpPr txBox="1"/>
            <p:nvPr/>
          </p:nvSpPr>
          <p:spPr>
            <a:xfrm>
              <a:off x="4318085" y="2961280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C34EB09-5622-4726-8B84-105F2B35EEC6}"/>
                </a:ext>
              </a:extLst>
            </p:cNvPr>
            <p:cNvSpPr txBox="1"/>
            <p:nvPr/>
          </p:nvSpPr>
          <p:spPr>
            <a:xfrm>
              <a:off x="7000549" y="2895328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A5BFBEB-CE6D-4B3D-8E36-58A844E6EECB}"/>
              </a:ext>
            </a:extLst>
          </p:cNvPr>
          <p:cNvGrpSpPr/>
          <p:nvPr/>
        </p:nvGrpSpPr>
        <p:grpSpPr>
          <a:xfrm>
            <a:off x="5030151" y="3103336"/>
            <a:ext cx="2782209" cy="1117752"/>
            <a:chOff x="5158062" y="4539207"/>
            <a:chExt cx="2582290" cy="1296144"/>
          </a:xfrm>
        </p:grpSpPr>
        <p:pic>
          <p:nvPicPr>
            <p:cNvPr id="9" name="그림 8" descr="텍스트, 지도이(가) 표시된 사진&#10;&#10;자동 생성된 설명">
              <a:extLst>
                <a:ext uri="{FF2B5EF4-FFF2-40B4-BE49-F238E27FC236}">
                  <a16:creationId xmlns="" xmlns:a16="http://schemas.microsoft.com/office/drawing/2014/main" id="{69E7A4C7-B2D7-436C-82C1-BAB82AC8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32621" r="3044" b="4070"/>
            <a:stretch/>
          </p:blipFill>
          <p:spPr>
            <a:xfrm>
              <a:off x="5158062" y="4539207"/>
              <a:ext cx="2582290" cy="12961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106A9BC-4C48-4853-9CAD-989AE146F141}"/>
                </a:ext>
              </a:extLst>
            </p:cNvPr>
            <p:cNvSpPr txBox="1"/>
            <p:nvPr/>
          </p:nvSpPr>
          <p:spPr>
            <a:xfrm>
              <a:off x="5905950" y="4838963"/>
              <a:ext cx="754282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keyword</a:t>
              </a:r>
              <a:endParaRPr lang="ko-KR" altLang="en-US" sz="1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사람, 의류, 남자, 서있는이(가) 표시된 사진&#10;&#10;자동 생성된 설명">
            <a:extLst>
              <a:ext uri="{FF2B5EF4-FFF2-40B4-BE49-F238E27FC236}">
                <a16:creationId xmlns="" xmlns:a16="http://schemas.microsoft.com/office/drawing/2014/main" id="{80E48624-46E9-45D4-A2F0-477141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897"/>
          <a:stretch/>
        </p:blipFill>
        <p:spPr>
          <a:xfrm>
            <a:off x="4696604" y="3795303"/>
            <a:ext cx="1199707" cy="119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D569BD7C-439A-4E65-9386-A8A69F93E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8" y="1519616"/>
            <a:ext cx="1198800" cy="11988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6823132A-7861-4C0A-947A-8F2775F25503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DE5C028-24E1-4EE4-A12A-FC1C15D5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775245" y="1530215"/>
            <a:ext cx="1198800" cy="119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A35F0129-E79D-4A59-9EB8-F39A6931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" y="3789040"/>
            <a:ext cx="1198800" cy="1198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="" xmlns:a16="http://schemas.microsoft.com/office/drawing/2014/main" id="{E4B36228-F480-492D-97CD-9C520FEFA416}"/>
              </a:ext>
            </a:extLst>
          </p:cNvPr>
          <p:cNvSpPr txBox="1">
            <a:spLocks/>
          </p:cNvSpPr>
          <p:nvPr/>
        </p:nvSpPr>
        <p:spPr>
          <a:xfrm>
            <a:off x="3851920" y="476712"/>
            <a:ext cx="1414772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때는 말이야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="" xmlns:a16="http://schemas.microsoft.com/office/drawing/2014/main" id="{7BC3B799-C6CA-4AF7-B6E1-ADB3A09F46A1}"/>
              </a:ext>
            </a:extLst>
          </p:cNvPr>
          <p:cNvSpPr txBox="1">
            <a:spLocks/>
          </p:cNvSpPr>
          <p:nvPr/>
        </p:nvSpPr>
        <p:spPr>
          <a:xfrm>
            <a:off x="4168218" y="762290"/>
            <a:ext cx="1286156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말이야 </a:t>
            </a:r>
            <a:r>
              <a:rPr lang="en-US" altLang="ko-KR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="" xmlns:a16="http://schemas.microsoft.com/office/drawing/2014/main" id="{06C8324F-2AA2-42AB-8A25-D0EE88B7D97F}"/>
              </a:ext>
            </a:extLst>
          </p:cNvPr>
          <p:cNvSpPr txBox="1">
            <a:spLocks/>
          </p:cNvSpPr>
          <p:nvPr/>
        </p:nvSpPr>
        <p:spPr>
          <a:xfrm>
            <a:off x="5789569" y="476258"/>
            <a:ext cx="1500814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 ~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7A0617D7-5FA8-48E0-A4FC-3AE21BB196DB}"/>
              </a:ext>
            </a:extLst>
          </p:cNvPr>
          <p:cNvSpPr txBox="1">
            <a:spLocks/>
          </p:cNvSpPr>
          <p:nvPr/>
        </p:nvSpPr>
        <p:spPr>
          <a:xfrm>
            <a:off x="5935934" y="760594"/>
            <a:ext cx="2129045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are Latte Is Horse !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="" xmlns:a16="http://schemas.microsoft.com/office/drawing/2014/main" id="{43C880FF-1E5B-45A4-9622-247338E654CA}"/>
              </a:ext>
            </a:extLst>
          </p:cNvPr>
          <p:cNvSpPr txBox="1">
            <a:spLocks/>
          </p:cNvSpPr>
          <p:nvPr/>
        </p:nvSpPr>
        <p:spPr>
          <a:xfrm>
            <a:off x="2051720" y="1518355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분위기 메이커“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="" xmlns:a16="http://schemas.microsoft.com/office/drawing/2014/main" id="{926A3701-319C-4E2D-854D-9064C02D5FD9}"/>
              </a:ext>
            </a:extLst>
          </p:cNvPr>
          <p:cNvSpPr txBox="1">
            <a:spLocks/>
          </p:cNvSpPr>
          <p:nvPr/>
        </p:nvSpPr>
        <p:spPr>
          <a:xfrm>
            <a:off x="2052622" y="3789044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분석이면 분석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코드면 코드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팀의 멀티플레이어“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(Word2Vec)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="" xmlns:a16="http://schemas.microsoft.com/office/drawing/2014/main" id="{301CACD0-C6FF-4FCB-906C-313762B898CF}"/>
              </a:ext>
            </a:extLst>
          </p:cNvPr>
          <p:cNvSpPr txBox="1">
            <a:spLocks/>
          </p:cNvSpPr>
          <p:nvPr/>
        </p:nvSpPr>
        <p:spPr>
          <a:xfrm>
            <a:off x="730188" y="2773310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="" xmlns:a16="http://schemas.microsoft.com/office/drawing/2014/main" id="{D8B98DCC-D647-4412-82AB-1E13072FB8C6}"/>
              </a:ext>
            </a:extLst>
          </p:cNvPr>
          <p:cNvSpPr txBox="1">
            <a:spLocks/>
          </p:cNvSpPr>
          <p:nvPr/>
        </p:nvSpPr>
        <p:spPr>
          <a:xfrm>
            <a:off x="725326" y="5045371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="" xmlns:a16="http://schemas.microsoft.com/office/drawing/2014/main" id="{E2A42883-F7B7-4437-B564-769425A57504}"/>
              </a:ext>
            </a:extLst>
          </p:cNvPr>
          <p:cNvSpPr txBox="1">
            <a:spLocks/>
          </p:cNvSpPr>
          <p:nvPr/>
        </p:nvSpPr>
        <p:spPr>
          <a:xfrm>
            <a:off x="726970" y="1520305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="" xmlns:a16="http://schemas.microsoft.com/office/drawing/2014/main" id="{3789EBA3-AEBD-4B1C-A7F3-0A08CE27EDE1}"/>
              </a:ext>
            </a:extLst>
          </p:cNvPr>
          <p:cNvSpPr txBox="1">
            <a:spLocks/>
          </p:cNvSpPr>
          <p:nvPr/>
        </p:nvSpPr>
        <p:spPr>
          <a:xfrm>
            <a:off x="716229" y="3789040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="" xmlns:a16="http://schemas.microsoft.com/office/drawing/2014/main" id="{56B80F8F-B86F-49EC-A153-AF02FA2CE6BE}"/>
              </a:ext>
            </a:extLst>
          </p:cNvPr>
          <p:cNvSpPr txBox="1">
            <a:spLocks/>
          </p:cNvSpPr>
          <p:nvPr/>
        </p:nvSpPr>
        <p:spPr>
          <a:xfrm>
            <a:off x="5985135" y="1515868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빛과 소금같은 존재“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lvl="0">
              <a:lnSpc>
                <a:spcPct val="150000"/>
              </a:lnSpc>
            </a:pPr>
            <a:r>
              <a:rPr lang="en-US" altLang="ko-KR" sz="1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DB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서버 시스템 구성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="" xmlns:a16="http://schemas.microsoft.com/office/drawing/2014/main" id="{3BD2E776-C59F-43DE-90DE-2529DA850AD4}"/>
              </a:ext>
            </a:extLst>
          </p:cNvPr>
          <p:cNvSpPr txBox="1">
            <a:spLocks/>
          </p:cNvSpPr>
          <p:nvPr/>
        </p:nvSpPr>
        <p:spPr>
          <a:xfrm>
            <a:off x="5986037" y="3786557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날카로운 분석가“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(TF-IDF)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및 발표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="" xmlns:a16="http://schemas.microsoft.com/office/drawing/2014/main" id="{BF1C1C3B-F280-4E2E-85A4-E98CB655D378}"/>
              </a:ext>
            </a:extLst>
          </p:cNvPr>
          <p:cNvSpPr txBox="1">
            <a:spLocks/>
          </p:cNvSpPr>
          <p:nvPr/>
        </p:nvSpPr>
        <p:spPr>
          <a:xfrm>
            <a:off x="4663603" y="2770823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="" xmlns:a16="http://schemas.microsoft.com/office/drawing/2014/main" id="{CB5A9D5F-2405-4FEA-B243-070E732B40AA}"/>
              </a:ext>
            </a:extLst>
          </p:cNvPr>
          <p:cNvSpPr txBox="1">
            <a:spLocks/>
          </p:cNvSpPr>
          <p:nvPr/>
        </p:nvSpPr>
        <p:spPr>
          <a:xfrm>
            <a:off x="4658741" y="5042884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="" xmlns:a16="http://schemas.microsoft.com/office/drawing/2014/main" id="{0FACF166-C2BF-4AB6-8DD5-56010CE79828}"/>
              </a:ext>
            </a:extLst>
          </p:cNvPr>
          <p:cNvSpPr txBox="1">
            <a:spLocks/>
          </p:cNvSpPr>
          <p:nvPr/>
        </p:nvSpPr>
        <p:spPr>
          <a:xfrm>
            <a:off x="4660385" y="1517818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="" xmlns:a16="http://schemas.microsoft.com/office/drawing/2014/main" id="{F36EBB52-E92B-4043-B15B-01772644683C}"/>
              </a:ext>
            </a:extLst>
          </p:cNvPr>
          <p:cNvSpPr txBox="1">
            <a:spLocks/>
          </p:cNvSpPr>
          <p:nvPr/>
        </p:nvSpPr>
        <p:spPr>
          <a:xfrm>
            <a:off x="4649644" y="3786553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플레이트, 컵, 테이블, 커피이(가) 표시된 사진&#10;&#10;자동 생성된 설명">
            <a:extLst>
              <a:ext uri="{FF2B5EF4-FFF2-40B4-BE49-F238E27FC236}">
                <a16:creationId xmlns="" xmlns:a16="http://schemas.microsoft.com/office/drawing/2014/main" id="{0B3AF899-225A-4C79-BB47-635EC4217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E94AEFD-1858-43E2-8765-EC06428F8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440729"/>
            <a:ext cx="4450586" cy="4296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219CC449-D12D-4A8B-9C3E-C7A795F9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69" r="67325" b="17241"/>
          <a:stretch/>
        </p:blipFill>
        <p:spPr>
          <a:xfrm>
            <a:off x="787063" y="1895615"/>
            <a:ext cx="2544684" cy="4051429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467292ED-7BA9-4981-BE8E-6AD9083AB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28466" r="66273" b="12948"/>
          <a:stretch/>
        </p:blipFill>
        <p:spPr>
          <a:xfrm>
            <a:off x="3420381" y="2587725"/>
            <a:ext cx="2663787" cy="336155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C80ABAC0-3BE3-4DDE-823C-9C42C7F901CD}"/>
              </a:ext>
            </a:extLst>
          </p:cNvPr>
          <p:cNvSpPr/>
          <p:nvPr/>
        </p:nvSpPr>
        <p:spPr>
          <a:xfrm>
            <a:off x="1251436" y="2638384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09FFBAA-D778-4816-B715-F8485711611B}"/>
              </a:ext>
            </a:extLst>
          </p:cNvPr>
          <p:cNvSpPr/>
          <p:nvPr/>
        </p:nvSpPr>
        <p:spPr>
          <a:xfrm>
            <a:off x="1259632" y="4318572"/>
            <a:ext cx="612169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3B8ABB2-DF64-4DA4-8FC3-0F1BC52EF1F7}"/>
              </a:ext>
            </a:extLst>
          </p:cNvPr>
          <p:cNvSpPr/>
          <p:nvPr/>
        </p:nvSpPr>
        <p:spPr>
          <a:xfrm>
            <a:off x="1248937" y="4991809"/>
            <a:ext cx="319936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F32C319-CA24-4173-B01F-1DEF847AC16A}"/>
              </a:ext>
            </a:extLst>
          </p:cNvPr>
          <p:cNvSpPr/>
          <p:nvPr/>
        </p:nvSpPr>
        <p:spPr>
          <a:xfrm>
            <a:off x="1259455" y="3323159"/>
            <a:ext cx="504233" cy="230666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7994C5C-131F-4A9E-A3CE-B400261BB370}"/>
              </a:ext>
            </a:extLst>
          </p:cNvPr>
          <p:cNvSpPr/>
          <p:nvPr/>
        </p:nvSpPr>
        <p:spPr>
          <a:xfrm>
            <a:off x="3923928" y="5308865"/>
            <a:ext cx="671134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2802" y="1888358"/>
            <a:ext cx="2220004" cy="4060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맥락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검색어가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개 검색되어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검색어간의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봤을때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한번에 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9" name="그림 28" descr="개체, 시계이(가) 표시된 사진&#10;&#10;자동 생성된 설명">
            <a:extLst>
              <a:ext uri="{FF2B5EF4-FFF2-40B4-BE49-F238E27FC236}">
                <a16:creationId xmlns="" xmlns:a16="http://schemas.microsoft.com/office/drawing/2014/main" id="{A3D16CA1-D622-435D-B696-CF454C23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3635896" y="1953117"/>
            <a:ext cx="2448272" cy="5970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B538A048-6A6E-489D-ABFC-6288EFD8EBA3}"/>
              </a:ext>
            </a:extLst>
          </p:cNvPr>
          <p:cNvSpPr/>
          <p:nvPr/>
        </p:nvSpPr>
        <p:spPr>
          <a:xfrm>
            <a:off x="3924363" y="5640224"/>
            <a:ext cx="985906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CB49BAE5-548B-44DB-B990-4D6357C2A193}"/>
              </a:ext>
            </a:extLst>
          </p:cNvPr>
          <p:cNvSpPr/>
          <p:nvPr/>
        </p:nvSpPr>
        <p:spPr>
          <a:xfrm>
            <a:off x="3938442" y="3645024"/>
            <a:ext cx="35193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46D651F7-24F0-410D-83DB-CC359D9981F1}"/>
              </a:ext>
            </a:extLst>
          </p:cNvPr>
          <p:cNvSpPr/>
          <p:nvPr/>
        </p:nvSpPr>
        <p:spPr>
          <a:xfrm>
            <a:off x="6257212" y="1946611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5AAA17A5-8E5F-43D3-815B-709F9CFA896D}"/>
              </a:ext>
            </a:extLst>
          </p:cNvPr>
          <p:cNvSpPr/>
          <p:nvPr/>
        </p:nvSpPr>
        <p:spPr>
          <a:xfrm>
            <a:off x="6257212" y="3319283"/>
            <a:ext cx="813600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5C556A54-A053-4D43-AE48-A0AF6AF9DD78}"/>
              </a:ext>
            </a:extLst>
          </p:cNvPr>
          <p:cNvSpPr/>
          <p:nvPr/>
        </p:nvSpPr>
        <p:spPr>
          <a:xfrm>
            <a:off x="6257212" y="4694692"/>
            <a:ext cx="81360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4F3EBD0-7F19-4F36-B2FB-D8C094B5DF67}"/>
              </a:ext>
            </a:extLst>
          </p:cNvPr>
          <p:cNvSpPr txBox="1"/>
          <p:nvPr/>
        </p:nvSpPr>
        <p:spPr>
          <a:xfrm>
            <a:off x="699863" y="3717032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치열한 코드 전쟁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(with </a:t>
            </a:r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AE5E96B9-8B8C-4417-B70B-4BE172E68E7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="" xmlns:a16="http://schemas.microsoft.com/office/drawing/2014/main" id="{B13D2F6E-4A15-405F-A12C-71BEA5F3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0" y="3959843"/>
            <a:ext cx="3499964" cy="191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5AA69C0-CC11-4A10-A178-E2F598ADBF1E}"/>
              </a:ext>
            </a:extLst>
          </p:cNvPr>
          <p:cNvSpPr txBox="1"/>
          <p:nvPr/>
        </p:nvSpPr>
        <p:spPr>
          <a:xfrm>
            <a:off x="4644008" y="1412776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작업은 각자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코드는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모듈화하여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20A6B06-24A5-4F24-A0C1-047833A748B9}"/>
              </a:ext>
            </a:extLst>
          </p:cNvPr>
          <p:cNvSpPr txBox="1"/>
          <p:nvPr/>
        </p:nvSpPr>
        <p:spPr>
          <a:xfrm>
            <a:off x="699863" y="1412776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하루에 한번은 회의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그리고 분업화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E453E35-B0B5-4119-8B72-D3B8DBA8F733}"/>
              </a:ext>
            </a:extLst>
          </p:cNvPr>
          <p:cNvSpPr txBox="1"/>
          <p:nvPr/>
        </p:nvSpPr>
        <p:spPr>
          <a:xfrm>
            <a:off x="5245984" y="4733891"/>
            <a:ext cx="27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카페 사진 첨부 예정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F92ABE2-90B6-4785-85C1-2781297F79F3}"/>
              </a:ext>
            </a:extLst>
          </p:cNvPr>
          <p:cNvSpPr txBox="1"/>
          <p:nvPr/>
        </p:nvSpPr>
        <p:spPr>
          <a:xfrm>
            <a:off x="1234223" y="1988840"/>
            <a:ext cx="27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회의사진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조원별로 분업해서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작업하자 한 </a:t>
            </a:r>
            <a:r>
              <a:rPr lang="ko-KR" altLang="en-US" i="1" dirty="0" err="1">
                <a:solidFill>
                  <a:srgbClr val="FF0000"/>
                </a:solidFill>
              </a:rPr>
              <a:t>표사진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첨부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6670171-E7DE-404D-88C3-289AA3658F8F}"/>
              </a:ext>
            </a:extLst>
          </p:cNvPr>
          <p:cNvSpPr txBox="1"/>
          <p:nvPr/>
        </p:nvSpPr>
        <p:spPr>
          <a:xfrm>
            <a:off x="4644008" y="3717032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날은 밖에서 작업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기분전환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플레이트, 컵, 테이블, 커피이(가) 표시된 사진&#10;&#10;자동 생성된 설명">
            <a:extLst>
              <a:ext uri="{FF2B5EF4-FFF2-40B4-BE49-F238E27FC236}">
                <a16:creationId xmlns="" xmlns:a16="http://schemas.microsoft.com/office/drawing/2014/main" id="{02C53E9E-0F63-432A-BA88-0834A1645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  <p:pic>
        <p:nvPicPr>
          <p:cNvPr id="8" name="그림 7" descr="테이블, 노트북, 앉아있는, 컵이(가) 표시된 사진&#10;&#10;자동 생성된 설명">
            <a:extLst>
              <a:ext uri="{FF2B5EF4-FFF2-40B4-BE49-F238E27FC236}">
                <a16:creationId xmlns="" xmlns:a16="http://schemas.microsoft.com/office/drawing/2014/main" id="{4E0A4834-2E46-4EE6-A2B6-A39C21E6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1" y="3941370"/>
            <a:ext cx="3528389" cy="194421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="" xmlns:a16="http://schemas.microsoft.com/office/drawing/2014/main" id="{7F84A8CC-2E5B-45B9-8794-E1A17448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b="53111"/>
          <a:stretch/>
        </p:blipFill>
        <p:spPr bwMode="auto">
          <a:xfrm>
            <a:off x="4806777" y="1651924"/>
            <a:ext cx="1233851" cy="198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E6C8592B-83AE-4B11-8C5E-20856677BAD2}"/>
              </a:ext>
            </a:extLst>
          </p:cNvPr>
          <p:cNvGrpSpPr/>
          <p:nvPr/>
        </p:nvGrpSpPr>
        <p:grpSpPr>
          <a:xfrm>
            <a:off x="6099517" y="1651924"/>
            <a:ext cx="1208787" cy="1981220"/>
            <a:chOff x="6800903" y="1651924"/>
            <a:chExt cx="1208787" cy="1981220"/>
          </a:xfrm>
        </p:grpSpPr>
        <p:pic>
          <p:nvPicPr>
            <p:cNvPr id="32" name="Picture 2">
              <a:extLst>
                <a:ext uri="{FF2B5EF4-FFF2-40B4-BE49-F238E27FC236}">
                  <a16:creationId xmlns="" xmlns:a16="http://schemas.microsoft.com/office/drawing/2014/main" id="{FDEEE7BC-554E-411F-ABC4-95A909A4E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57395" b="611"/>
            <a:stretch/>
          </p:blipFill>
          <p:spPr bwMode="auto">
            <a:xfrm>
              <a:off x="6800904" y="1858788"/>
              <a:ext cx="1208786" cy="177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="" xmlns:a16="http://schemas.microsoft.com/office/drawing/2014/main" id="{065A122B-3ADE-4A8E-843F-E210BAD40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79" b="95015"/>
            <a:stretch/>
          </p:blipFill>
          <p:spPr bwMode="auto">
            <a:xfrm>
              <a:off x="6800903" y="1651924"/>
              <a:ext cx="1208787" cy="20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26C81AA-726C-4DEE-B037-48EDE2237410}"/>
              </a:ext>
            </a:extLst>
          </p:cNvPr>
          <p:cNvSpPr txBox="1"/>
          <p:nvPr/>
        </p:nvSpPr>
        <p:spPr>
          <a:xfrm>
            <a:off x="7308304" y="1676707"/>
            <a:ext cx="1144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검색어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가져오는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뉴스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검색하는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분석기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분석기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각자에 자리에서</a:t>
            </a:r>
            <a:endParaRPr lang="en-US" altLang="ko-KR" sz="9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일하는 코드들</a:t>
            </a:r>
            <a:r>
              <a:rPr lang="en-US" altLang="ko-KR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사람, 실내, 남자, 앉아있는이(가) 표시된 사진&#10;&#10;자동 생성된 설명">
            <a:extLst>
              <a:ext uri="{FF2B5EF4-FFF2-40B4-BE49-F238E27FC236}">
                <a16:creationId xmlns="" xmlns:a16="http://schemas.microsoft.com/office/drawing/2014/main" id="{DAE859DF-FB0F-402C-AC6B-625F39BE7D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290" r="20761"/>
          <a:stretch/>
        </p:blipFill>
        <p:spPr>
          <a:xfrm>
            <a:off x="928020" y="1651924"/>
            <a:ext cx="3499964" cy="1983220"/>
          </a:xfrm>
          <a:prstGeom prst="rect">
            <a:avLst/>
          </a:prstGeom>
        </p:spPr>
      </p:pic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="" xmlns:a16="http://schemas.microsoft.com/office/drawing/2014/main" id="{58C8B589-7692-4D00-B26D-6E6639A63F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r="7580"/>
          <a:stretch/>
        </p:blipFill>
        <p:spPr>
          <a:xfrm rot="4977019">
            <a:off x="216298" y="2274877"/>
            <a:ext cx="1619369" cy="1099982"/>
          </a:xfrm>
          <a:prstGeom prst="rect">
            <a:avLst/>
          </a:prstGeom>
          <a:ln w="19050">
            <a:noFill/>
          </a:ln>
          <a:effectLst>
            <a:outerShdw blurRad="50800" dist="38100" dir="2700000" sx="104000" sy="104000" algn="tl" rotWithShape="0">
              <a:schemeClr val="bg1">
                <a:alpha val="15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4E202A0-6EAE-44CB-A92A-3B339D3F5177}"/>
              </a:ext>
            </a:extLst>
          </p:cNvPr>
          <p:cNvSpPr txBox="1"/>
          <p:nvPr/>
        </p:nvSpPr>
        <p:spPr>
          <a:xfrm rot="252288">
            <a:off x="475243" y="3152758"/>
            <a:ext cx="1169236" cy="19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노트에 각자 역할 메모</a:t>
            </a:r>
            <a:r>
              <a:rPr lang="en-US" altLang="ko-KR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E1AA677C-C8A8-41BE-9A5D-CD1D3D940F3E}"/>
              </a:ext>
            </a:extLst>
          </p:cNvPr>
          <p:cNvSpPr/>
          <p:nvPr/>
        </p:nvSpPr>
        <p:spPr>
          <a:xfrm>
            <a:off x="2358799" y="4210204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557D62-C1ED-44B4-A371-F9F89EFBE2E0}"/>
              </a:ext>
            </a:extLst>
          </p:cNvPr>
          <p:cNvSpPr txBox="1"/>
          <p:nvPr/>
        </p:nvSpPr>
        <p:spPr>
          <a:xfrm>
            <a:off x="2646830" y="4068909"/>
            <a:ext cx="294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??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73C17181-AA1E-45AB-96C7-20FAAAEDC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19" y="3980659"/>
            <a:ext cx="1542481" cy="1824605"/>
          </a:xfrm>
          <a:prstGeom prst="rect">
            <a:avLst/>
          </a:prstGeom>
        </p:spPr>
      </p:pic>
      <p:pic>
        <p:nvPicPr>
          <p:cNvPr id="28" name="그림 27" descr="표지판이(가) 표시된 사진&#10;&#10;자동 생성된 설명">
            <a:extLst>
              <a:ext uri="{FF2B5EF4-FFF2-40B4-BE49-F238E27FC236}">
                <a16:creationId xmlns="" xmlns:a16="http://schemas.microsoft.com/office/drawing/2014/main" id="{A01742E8-3CE9-4421-AE5F-4ABD681E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81" r="10216" b="62685"/>
          <a:stretch/>
        </p:blipFill>
        <p:spPr>
          <a:xfrm>
            <a:off x="6278725" y="2708920"/>
            <a:ext cx="1317611" cy="70553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33C7D7E-70B4-42A8-841E-940CC8EF6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5370864" y="3423044"/>
            <a:ext cx="1217360" cy="108607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D825AC7-C8FD-4C4C-B2A5-A6AC1DF0C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19635"/>
            <a:ext cx="1368152" cy="945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E0FB976-C42A-4172-9C02-854CE18EE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3" y="2904347"/>
            <a:ext cx="884693" cy="884693"/>
          </a:xfrm>
          <a:prstGeom prst="rect">
            <a:avLst/>
          </a:prstGeom>
        </p:spPr>
      </p:pic>
      <p:pic>
        <p:nvPicPr>
          <p:cNvPr id="20" name="그림 19" descr="플레이트이(가) 표시된 사진&#10;&#10;자동 생성된 설명">
            <a:extLst>
              <a:ext uri="{FF2B5EF4-FFF2-40B4-BE49-F238E27FC236}">
                <a16:creationId xmlns="" xmlns:a16="http://schemas.microsoft.com/office/drawing/2014/main" id="{82EA1E75-949B-4A16-8138-3D30FA618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4823425"/>
            <a:ext cx="2107694" cy="105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6AD5F64B-4750-40F2-B1EE-6E3956A69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4" y="2204864"/>
            <a:ext cx="1269708" cy="321395"/>
          </a:xfrm>
          <a:prstGeom prst="rect">
            <a:avLst/>
          </a:prstGeom>
        </p:spPr>
      </p:pic>
      <p:pic>
        <p:nvPicPr>
          <p:cNvPr id="26" name="그림 25" descr="개체, 표지판이(가) 표시된 사진&#10;&#10;자동 생성된 설명">
            <a:extLst>
              <a:ext uri="{FF2B5EF4-FFF2-40B4-BE49-F238E27FC236}">
                <a16:creationId xmlns="" xmlns:a16="http://schemas.microsoft.com/office/drawing/2014/main" id="{2F73A76F-CF05-4960-A7D9-49CB2C7A1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>
          <a:xfrm>
            <a:off x="5940152" y="1484784"/>
            <a:ext cx="2830605" cy="1117037"/>
          </a:xfrm>
          <a:prstGeom prst="rect">
            <a:avLst/>
          </a:prstGeom>
        </p:spPr>
      </p:pic>
      <p:pic>
        <p:nvPicPr>
          <p:cNvPr id="32" name="그림 31" descr="음식, 옅은, 그리기이(가) 표시된 사진&#10;&#10;자동 생성된 설명">
            <a:extLst>
              <a:ext uri="{FF2B5EF4-FFF2-40B4-BE49-F238E27FC236}">
                <a16:creationId xmlns="" xmlns:a16="http://schemas.microsoft.com/office/drawing/2014/main" id="{03C133B5-C014-40DC-A80E-A64EA77538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323"/>
            <a:ext cx="1576688" cy="1576688"/>
          </a:xfrm>
          <a:prstGeom prst="rect">
            <a:avLst/>
          </a:prstGeom>
        </p:spPr>
      </p:pic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="" xmlns:a16="http://schemas.microsoft.com/office/drawing/2014/main" id="{D0A71D5E-2185-49D4-80DD-2B62C9F0F6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6" y="3424708"/>
            <a:ext cx="1217360" cy="508348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65B96D9D-EC91-4E4D-A25A-4BA57400E1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023161"/>
            <a:ext cx="1468738" cy="782103"/>
          </a:xfrm>
          <a:prstGeom prst="rect">
            <a:avLst/>
          </a:prstGeom>
        </p:spPr>
      </p:pic>
      <p:pic>
        <p:nvPicPr>
          <p:cNvPr id="44" name="그림 43" descr="그리기, 플레이트, 시계이(가) 표시된 사진&#10;&#10;자동 생성된 설명">
            <a:extLst>
              <a:ext uri="{FF2B5EF4-FFF2-40B4-BE49-F238E27FC236}">
                <a16:creationId xmlns="" xmlns:a16="http://schemas.microsoft.com/office/drawing/2014/main" id="{8A7BB724-1700-440D-AA4D-39F752AC11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62387"/>
            <a:ext cx="1079120" cy="64747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17C04E11-F5F5-4D97-B7D6-1D34C11D47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6" y="3978762"/>
            <a:ext cx="1506892" cy="7463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89E046B-BFE5-4821-9DD6-4869D89703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21" y="4221093"/>
            <a:ext cx="1193494" cy="648068"/>
          </a:xfrm>
          <a:prstGeom prst="rect">
            <a:avLst/>
          </a:prstGeom>
        </p:spPr>
      </p:pic>
      <p:pic>
        <p:nvPicPr>
          <p:cNvPr id="50" name="그림 49" descr="표지판, 그리기, 시계이(가) 표시된 사진&#10;&#10;자동 생성된 설명">
            <a:extLst>
              <a:ext uri="{FF2B5EF4-FFF2-40B4-BE49-F238E27FC236}">
                <a16:creationId xmlns="" xmlns:a16="http://schemas.microsoft.com/office/drawing/2014/main" id="{4C3958A2-5DEB-4490-8C65-67FE5BD2FF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6" y="5268592"/>
            <a:ext cx="1217360" cy="608680"/>
          </a:xfrm>
          <a:prstGeom prst="rect">
            <a:avLst/>
          </a:prstGeom>
        </p:spPr>
      </p:pic>
      <p:pic>
        <p:nvPicPr>
          <p:cNvPr id="54" name="그림 53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7ADBFFB2-714D-4642-BA67-75309B63E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5610"/>
            <a:ext cx="2803483" cy="671422"/>
          </a:xfrm>
          <a:prstGeom prst="rect">
            <a:avLst/>
          </a:prstGeom>
        </p:spPr>
      </p:pic>
      <p:pic>
        <p:nvPicPr>
          <p:cNvPr id="56" name="그림 55" descr="그리기, 보는, 표지판, 남자이(가) 표시된 사진&#10;&#10;자동 생성된 설명">
            <a:extLst>
              <a:ext uri="{FF2B5EF4-FFF2-40B4-BE49-F238E27FC236}">
                <a16:creationId xmlns="" xmlns:a16="http://schemas.microsoft.com/office/drawing/2014/main" id="{6A692B72-5339-4D40-BBC6-C929FC9EA8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3" y="1268760"/>
            <a:ext cx="1418693" cy="718804"/>
          </a:xfrm>
          <a:prstGeom prst="rect">
            <a:avLst/>
          </a:prstGeom>
        </p:spPr>
      </p:pic>
      <p:pic>
        <p:nvPicPr>
          <p:cNvPr id="3" name="그림 2" descr="시계, 플레이트, 표지판이(가) 표시된 사진&#10;&#10;자동 생성된 설명">
            <a:extLst>
              <a:ext uri="{FF2B5EF4-FFF2-40B4-BE49-F238E27FC236}">
                <a16:creationId xmlns="" xmlns:a16="http://schemas.microsoft.com/office/drawing/2014/main" id="{DA502242-68C2-4855-82E0-494810D5D3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43599"/>
            <a:ext cx="1685387" cy="412582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C77CCB05-4003-4F92-9B9D-852B03602D8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4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562EB871-4D27-4216-800E-93BC0081967D}"/>
              </a:ext>
            </a:extLst>
          </p:cNvPr>
          <p:cNvSpPr txBox="1">
            <a:spLocks/>
          </p:cNvSpPr>
          <p:nvPr/>
        </p:nvSpPr>
        <p:spPr>
          <a:xfrm>
            <a:off x="683568" y="1268759"/>
            <a:ext cx="7776864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Shineware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분석기법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(TF-IDF, Word2Vec)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장희원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활용한 문서의 의미기반 탐색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이유나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2016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문서 기반 연관 법령 검색 방법에 관한 연구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강형석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양장훈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한국어 단어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임베딩을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최적화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서울미디어대학원대학교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허지욱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이용한 한국어 단어 군집화 기법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한국인터넷방송통신학회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논문지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제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Sergey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Brin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and Lawrence Page </a:t>
            </a:r>
            <a:r>
              <a:rPr lang="en-US" altLang="ko-KR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The Anatomy of a Large-Scale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Hypertextual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Web Search Engine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 라이브러리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library (with three.js)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그외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API,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컨텐츠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딜리버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Twitter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cloudflare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Google CDN, BeautifulSoup4, pandas,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yweather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gensim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etc.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1124744"/>
            <a:ext cx="74523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프로젝트는 실무에서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하듯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분업화를 경험하였고 또한 서비스를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상용화하며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몰랐던 서버구성의 전체적인 흐름을 배웠습니다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가장 중요한 것은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교육수료 후 내가 무엇을 해야 좋을지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가이드가 되었습니다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공부해볼까 합니다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A00468E0-12EB-4F1B-8E17-FCDFD69F8246}"/>
              </a:ext>
            </a:extLst>
          </p:cNvPr>
          <p:cNvSpPr txBox="1">
            <a:spLocks/>
          </p:cNvSpPr>
          <p:nvPr/>
        </p:nvSpPr>
        <p:spPr>
          <a:xfrm>
            <a:off x="648072" y="1124744"/>
            <a:ext cx="10801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2708920"/>
            <a:ext cx="7452320" cy="295232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 무 십 일 홍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옛날의 금잔디 동산에 메기 같이 앉아서 놀던 곳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                                     물레방아소리 들린다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               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불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우물쭈물 하다  내 이럴 줄 알았지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”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 화  위  복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십                                 초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내일은 내일의 태양이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“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신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년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“Low man’s Lyric"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“ Every dog has his day ”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               토                상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“BUT!”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체 유 심 조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“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낭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지 추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래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 와 직 염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 이건 아닌가</a:t>
            </a:r>
            <a:r>
              <a:rPr lang="en-US" altLang="ko-KR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랑 지 수 탁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이 탁 오 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”…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 기간은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기억도 나지 않는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잊고 살았던 도전과 열정이라는 멋진 단어들을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팀원들로부터 다시 선물 받는 값진 경험이었습니다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고맙습니다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35527" y="1124744"/>
            <a:ext cx="7168922" cy="469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이번 프로젝트를 통해서 데이터 분석가를 조금이나마 경험을 해 본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같아 더욱 뜻 깊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 분석가는 데이터를 다루기 위한 기술이 필요하고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전처리를 한 데이터를 가지고 통계적인 접근으로 인사이트를 주는 직업입니다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마치 모든 틀이 정해져 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데이터만 잘 처리해서 넣으면 나올 수 있다는 생각은 버리게 되었습니다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학원에서 진행한 프로젝트였지만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어떤 통계 방식을 선정하고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어떻게 데이터를 수집하는 방식에 대해서 깊이 생각을 하면서 앞으로 컴퓨터 언어와 통계 분석에 초점을 두고 공부를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해야겠다는 생각이 들었습니다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다양한 분야의 사람들이 모여 한 프로젝트를 하며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배운점이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많았습니다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같은 주제여도 각자가 생각하는 가 달라 ‘저런 생각을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?!’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이란 생각이 드는 다양한 의견이 있어 이를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추합하는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과정이 너무 재미있었고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협동하는 일이니 만큼 깃과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깃플로우를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이용해 코드와 일정을 정리하고 공유하는 과정에서 정말 한 줄 한 줄 내가 이 팀과 일하고 있구나 실감했습니다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교육받은 과정을 거의 다 넣은 활동이라 이를 활용할 수 있었던 주제를 뽑아 만족스러웠고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각각의 장점이 달라 이를 서로서로 배우며 지내는 과정에 이것이 협업이구나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코딩은 진짜 협업을 해야 </a:t>
            </a:r>
            <a:r>
              <a:rPr lang="ko-KR" altLang="en-US" sz="1400" kern="1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하는구나를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깨우치는 과정이었습니다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="" xmlns:a16="http://schemas.microsoft.com/office/drawing/2014/main" id="{7087CDDE-4B18-4E42-8E83-333EE62A3DF5}"/>
              </a:ext>
            </a:extLst>
          </p:cNvPr>
          <p:cNvSpPr txBox="1">
            <a:spLocks/>
          </p:cNvSpPr>
          <p:nvPr/>
        </p:nvSpPr>
        <p:spPr>
          <a:xfrm>
            <a:off x="648072" y="1124745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196F6964-0FAC-45B9-8CCD-98806632F89E}"/>
              </a:ext>
            </a:extLst>
          </p:cNvPr>
          <p:cNvSpPr txBox="1">
            <a:spLocks/>
          </p:cNvSpPr>
          <p:nvPr/>
        </p:nvSpPr>
        <p:spPr>
          <a:xfrm>
            <a:off x="647845" y="3458028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2480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있으세요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고맙습니다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15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44008" y="2060848"/>
            <a:ext cx="3888432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키워드와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관계에서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연관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키워드들의 중요도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뉴스들에서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수가 많은 뉴스기사만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보여주기 때문에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 관련된</a:t>
            </a:r>
            <a:r>
              <a:rPr lang="en-US" altLang="ko-KR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볼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9333" y="1505295"/>
            <a:ext cx="3792275" cy="4371978"/>
            <a:chOff x="457304" y="1091246"/>
            <a:chExt cx="4035319" cy="5611397"/>
          </a:xfrm>
        </p:grpSpPr>
        <p:grpSp>
          <p:nvGrpSpPr>
            <p:cNvPr id="18" name="그룹 17"/>
            <p:cNvGrpSpPr/>
            <p:nvPr/>
          </p:nvGrpSpPr>
          <p:grpSpPr>
            <a:xfrm>
              <a:off x="457304" y="1804294"/>
              <a:ext cx="4035319" cy="4898349"/>
              <a:chOff x="392400" y="1204415"/>
              <a:chExt cx="4334793" cy="55303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420" y="1204415"/>
                <a:ext cx="4328773" cy="333911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b="38610"/>
              <a:stretch/>
            </p:blipFill>
            <p:spPr>
              <a:xfrm>
                <a:off x="392400" y="4682066"/>
                <a:ext cx="4328993" cy="205274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32237"/>
            <a:stretch/>
          </p:blipFill>
          <p:spPr>
            <a:xfrm>
              <a:off x="473390" y="1091246"/>
              <a:ext cx="1952626" cy="528204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3" y="1537144"/>
            <a:ext cx="525657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맵 형식으로 보여주는 서비스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207167A-5000-41C3-9E14-B063F87B282A}"/>
              </a:ext>
            </a:extLst>
          </p:cNvPr>
          <p:cNvSpPr/>
          <p:nvPr/>
        </p:nvSpPr>
        <p:spPr>
          <a:xfrm>
            <a:off x="4644008" y="2060848"/>
            <a:ext cx="3725392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="" xmlns:a16="http://schemas.microsoft.com/office/drawing/2014/main" id="{BAFAF49C-88A9-45F2-B04F-F5C35330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03661"/>
              </p:ext>
            </p:extLst>
          </p:nvPr>
        </p:nvGraphicFramePr>
        <p:xfrm>
          <a:off x="683568" y="1428554"/>
          <a:ext cx="2952325" cy="452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5">
                  <a:extLst>
                    <a:ext uri="{9D8B030D-6E8A-4147-A177-3AD203B41FA5}">
                      <a16:colId xmlns="" xmlns:a16="http://schemas.microsoft.com/office/drawing/2014/main" val="498734527"/>
                    </a:ext>
                  </a:extLst>
                </a:gridCol>
              </a:tblGrid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0851220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51861336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33982565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08555621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4943024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35862624"/>
              </p:ext>
            </p:extLst>
          </p:nvPr>
        </p:nvGraphicFramePr>
        <p:xfrm>
          <a:off x="4283968" y="1340768"/>
          <a:ext cx="45365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3760066" y="3501008"/>
            <a:ext cx="778682" cy="5222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="" xmlns:a16="http://schemas.microsoft.com/office/drawing/2014/main" id="{780CCFB3-D188-439B-A7B4-577D5AF6A3F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ko-KR" altLang="en-US" sz="28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endParaRPr lang="en-US" altLang="ko-KR" sz="2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6E301D7-8D16-4AEF-917A-3D9F9A62193A}"/>
              </a:ext>
            </a:extLst>
          </p:cNvPr>
          <p:cNvSpPr/>
          <p:nvPr/>
        </p:nvSpPr>
        <p:spPr>
          <a:xfrm>
            <a:off x="4644008" y="1412776"/>
            <a:ext cx="3816412" cy="4536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="" xmlns:a16="http://schemas.microsoft.com/office/drawing/2014/main" id="{DA0366E5-BE24-41E6-958D-D8CD4CD6AE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1656184" cy="672742"/>
          </a:xfrm>
          <a:prstGeom prst="rect">
            <a:avLst/>
          </a:prstGeom>
        </p:spPr>
      </p:pic>
      <p:pic>
        <p:nvPicPr>
          <p:cNvPr id="11" name="그림 10" descr="표지판, 그리기이(가) 표시된 사진&#10;&#10;자동 생성된 설명">
            <a:extLst>
              <a:ext uri="{FF2B5EF4-FFF2-40B4-BE49-F238E27FC236}">
                <a16:creationId xmlns="" xmlns:a16="http://schemas.microsoft.com/office/drawing/2014/main" id="{E4422021-9B0B-4E39-BC9A-09DF0277F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" y="3220782"/>
            <a:ext cx="2267104" cy="944627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="" xmlns:a16="http://schemas.microsoft.com/office/drawing/2014/main" id="{3CF6A18A-DDE5-45A3-B91E-4515E987B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1043608" y="2492896"/>
            <a:ext cx="2448272" cy="597029"/>
          </a:xfrm>
          <a:prstGeom prst="rect">
            <a:avLst/>
          </a:prstGeom>
        </p:spPr>
      </p:pic>
      <p:pic>
        <p:nvPicPr>
          <p:cNvPr id="22" name="그림 21" descr="셔츠, 음식이(가) 표시된 사진&#10;&#10;자동 생성된 설명">
            <a:extLst>
              <a:ext uri="{FF2B5EF4-FFF2-40B4-BE49-F238E27FC236}">
                <a16:creationId xmlns="" xmlns:a16="http://schemas.microsoft.com/office/drawing/2014/main" id="{9E844A91-A069-48E3-9E08-1B0FDD6A9B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2" y="4778430"/>
            <a:ext cx="2655166" cy="14588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0E1F4A9E-E6BB-415A-874E-8762C2844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37"/>
          <a:stretch/>
        </p:blipFill>
        <p:spPr>
          <a:xfrm>
            <a:off x="1237656" y="4394136"/>
            <a:ext cx="1835021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8460432" cy="4896531"/>
          </a:xfrm>
        </p:spPr>
        <p:txBody>
          <a:bodyPr numCol="2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 검색어로 뉴스기사 수집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White List &amp; Black List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</a:t>
            </a:r>
            <a:endParaRPr lang="en-US" altLang="ko-KR" sz="105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  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en-US" altLang="ko-KR" sz="105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A25AC1A5-E939-40A7-A428-FDA22493F214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3B19999C-6092-4C0F-BDC6-7900DDC84FBE}"/>
              </a:ext>
            </a:extLst>
          </p:cNvPr>
          <p:cNvSpPr txBox="1">
            <a:spLocks/>
          </p:cNvSpPr>
          <p:nvPr/>
        </p:nvSpPr>
        <p:spPr>
          <a:xfrm>
            <a:off x="4819093" y="1783871"/>
            <a:ext cx="8460432" cy="41654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·  TF – IDF,  Word2Vec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IDF, 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+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AWS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 설정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51999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D495C19-3E1C-47AB-BB6D-713E8D1B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t="37400" r="41022" b="30748"/>
          <a:stretch/>
        </p:blipFill>
        <p:spPr>
          <a:xfrm>
            <a:off x="2573518" y="4077072"/>
            <a:ext cx="1637326" cy="18203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E0849F99-CE77-4DA5-9785-B64853C85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2575376" y="2047845"/>
            <a:ext cx="1642965" cy="194712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51085"/>
          <a:stretch/>
        </p:blipFill>
        <p:spPr>
          <a:xfrm>
            <a:off x="837272" y="4084580"/>
            <a:ext cx="1646496" cy="181282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7977" b="33602"/>
          <a:stretch/>
        </p:blipFill>
        <p:spPr bwMode="auto">
          <a:xfrm>
            <a:off x="3492996" y="2060848"/>
            <a:ext cx="718964" cy="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>
            <a:off x="827584" y="5033360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27584" y="4961352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04885" y="479715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2196296"/>
            <a:ext cx="307565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034" y="4101896"/>
            <a:ext cx="3744414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트위터의 경우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의미가 없는 키워드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954324"/>
            <a:ext cx="3744414" cy="900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 국내는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키워드 </a:t>
            </a: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제공하지 않아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제외하기로 하였음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오른쪽 화살표 27">
            <a:extLst>
              <a:ext uri="{FF2B5EF4-FFF2-40B4-BE49-F238E27FC236}">
                <a16:creationId xmlns=""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300594" y="3820977"/>
            <a:ext cx="497617" cy="4001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858916" y="2060848"/>
            <a:ext cx="3510483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="" xmlns:a16="http://schemas.microsoft.com/office/drawing/2014/main" id="{708D99BB-6542-4B3D-8CB6-A6FF22A57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="" xmlns:a16="http://schemas.microsoft.com/office/drawing/2014/main" id="{CB71FDD7-A396-413B-8A07-7EB782393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1758880" y="4115491"/>
            <a:ext cx="724888" cy="177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29E4C22-0F85-404D-AD32-1D60802BE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36733"/>
            <a:ext cx="1368152" cy="1981717"/>
          </a:xfrm>
          <a:prstGeom prst="rect">
            <a:avLst/>
          </a:prstGeom>
        </p:spPr>
      </p:pic>
      <p:pic>
        <p:nvPicPr>
          <p:cNvPr id="41" name="Picture 6" descr="Daum communication logo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60" y="2082618"/>
            <a:ext cx="606100" cy="2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9F35928-DF1F-46C3-88AA-DDF500D54232}"/>
              </a:ext>
            </a:extLst>
          </p:cNvPr>
          <p:cNvSpPr/>
          <p:nvPr/>
        </p:nvSpPr>
        <p:spPr>
          <a:xfrm>
            <a:off x="836292" y="2036733"/>
            <a:ext cx="1642965" cy="19582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표지판, 그리기이(가) 표시된 사진&#10;&#10;자동 생성된 설명">
            <a:extLst>
              <a:ext uri="{FF2B5EF4-FFF2-40B4-BE49-F238E27FC236}">
                <a16:creationId xmlns="" xmlns:a16="http://schemas.microsoft.com/office/drawing/2014/main" id="{38DE187A-AB74-4D42-8B1B-AF914718A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36" y="4087959"/>
            <a:ext cx="571037" cy="237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3CDE7A0-395F-4081-B93D-9AAD7A51DE31}"/>
              </a:ext>
            </a:extLst>
          </p:cNvPr>
          <p:cNvSpPr/>
          <p:nvPr/>
        </p:nvSpPr>
        <p:spPr>
          <a:xfrm>
            <a:off x="2568994" y="4077072"/>
            <a:ext cx="1641850" cy="18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4526</TotalTime>
  <Words>3357</Words>
  <Application>Microsoft Office PowerPoint</Application>
  <PresentationFormat>화면 슬라이드 쇼(4:3)</PresentationFormat>
  <Paragraphs>751</Paragraphs>
  <Slides>46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8" baseType="lpstr">
      <vt:lpstr>Calibri</vt:lpstr>
      <vt:lpstr>Cambria Math</vt:lpstr>
      <vt:lpstr>배달의민족 한나체 Pro</vt:lpstr>
      <vt:lpstr>Times New Roman</vt:lpstr>
      <vt:lpstr>Wingdings 2</vt:lpstr>
      <vt:lpstr>Calibri Light</vt:lpstr>
      <vt:lpstr>Arial</vt:lpstr>
      <vt:lpstr>배달의민족 한나체 Air</vt:lpstr>
      <vt:lpstr>배달의민족 도현</vt:lpstr>
      <vt:lpstr>맑은 고딕</vt:lpstr>
      <vt:lpstr>HDOfficeLightV0</vt:lpstr>
      <vt:lpstr>Office Theme</vt:lpstr>
      <vt:lpstr>한눈에 보는 대한민국 핫이슈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student</cp:lastModifiedBy>
  <cp:revision>1366</cp:revision>
  <dcterms:created xsi:type="dcterms:W3CDTF">2019-10-24T05:06:09Z</dcterms:created>
  <dcterms:modified xsi:type="dcterms:W3CDTF">2019-11-05T03:48:36Z</dcterms:modified>
</cp:coreProperties>
</file>